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5"/>
  </p:notesMasterIdLst>
  <p:sldIdLst>
    <p:sldId id="300" r:id="rId5"/>
    <p:sldId id="306" r:id="rId6"/>
    <p:sldId id="311" r:id="rId7"/>
    <p:sldId id="312" r:id="rId8"/>
    <p:sldId id="313" r:id="rId9"/>
    <p:sldId id="322" r:id="rId10"/>
    <p:sldId id="323" r:id="rId11"/>
    <p:sldId id="324" r:id="rId12"/>
    <p:sldId id="325" r:id="rId13"/>
    <p:sldId id="326" r:id="rId14"/>
    <p:sldId id="327" r:id="rId15"/>
    <p:sldId id="314" r:id="rId16"/>
    <p:sldId id="315" r:id="rId17"/>
    <p:sldId id="316" r:id="rId18"/>
    <p:sldId id="317" r:id="rId19"/>
    <p:sldId id="318" r:id="rId20"/>
    <p:sldId id="328" r:id="rId21"/>
    <p:sldId id="329" r:id="rId22"/>
    <p:sldId id="309" r:id="rId23"/>
    <p:sldId id="30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lonee Douglas" initials="MD" lastIdx="7" clrIdx="0"/>
  <p:cmAuthor id="2" name="Heidi Lehmann" initials="HL" lastIdx="1" clrIdx="1">
    <p:extLst>
      <p:ext uri="{19B8F6BF-5375-455C-9EA6-DF929625EA0E}">
        <p15:presenceInfo xmlns:p15="http://schemas.microsoft.com/office/powerpoint/2012/main" userId="S::heidi.lehmann@hias.org::cfddec1a-33c8-4c88-9d6a-003cd37bf08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ACC2"/>
    <a:srgbClr val="FD318D"/>
    <a:srgbClr val="E10267"/>
    <a:srgbClr val="2C5697"/>
    <a:srgbClr val="4F81BD"/>
    <a:srgbClr val="007D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74115" autoAdjust="0"/>
  </p:normalViewPr>
  <p:slideViewPr>
    <p:cSldViewPr snapToGrid="0">
      <p:cViewPr varScale="1">
        <p:scale>
          <a:sx n="54" d="100"/>
          <a:sy n="54" d="100"/>
        </p:scale>
        <p:origin x="187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Weiss" userId="c02db68e-32d4-4bee-9fd6-e815845ec3f2" providerId="ADAL" clId="{E8BEF809-82BD-4984-97AC-9B4060EC8688}"/>
    <pc:docChg chg="custSel modSld">
      <pc:chgData name="Laura Weiss" userId="c02db68e-32d4-4bee-9fd6-e815845ec3f2" providerId="ADAL" clId="{E8BEF809-82BD-4984-97AC-9B4060EC8688}" dt="2020-06-24T13:39:03.163" v="30" actId="20577"/>
      <pc:docMkLst>
        <pc:docMk/>
      </pc:docMkLst>
      <pc:sldChg chg="modSp">
        <pc:chgData name="Laura Weiss" userId="c02db68e-32d4-4bee-9fd6-e815845ec3f2" providerId="ADAL" clId="{E8BEF809-82BD-4984-97AC-9B4060EC8688}" dt="2020-06-24T13:39:03.163" v="30" actId="20577"/>
        <pc:sldMkLst>
          <pc:docMk/>
          <pc:sldMk cId="1518494388" sldId="257"/>
        </pc:sldMkLst>
        <pc:spChg chg="mod">
          <ac:chgData name="Laura Weiss" userId="c02db68e-32d4-4bee-9fd6-e815845ec3f2" providerId="ADAL" clId="{E8BEF809-82BD-4984-97AC-9B4060EC8688}" dt="2020-06-24T13:39:03.163" v="30" actId="20577"/>
          <ac:spMkLst>
            <pc:docMk/>
            <pc:sldMk cId="1518494388" sldId="257"/>
            <ac:spMk id="10" creationId="{00000000-0000-0000-0000-000000000000}"/>
          </ac:spMkLst>
        </pc:spChg>
        <pc:spChg chg="mod">
          <ac:chgData name="Laura Weiss" userId="c02db68e-32d4-4bee-9fd6-e815845ec3f2" providerId="ADAL" clId="{E8BEF809-82BD-4984-97AC-9B4060EC8688}" dt="2020-06-24T13:38:46.249" v="28" actId="20577"/>
          <ac:spMkLst>
            <pc:docMk/>
            <pc:sldMk cId="1518494388" sldId="257"/>
            <ac:spMk id="1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1804"/>
          </a:xfrm>
          <a:prstGeom prst="rect">
            <a:avLst/>
          </a:prstGeom>
        </p:spPr>
        <p:txBody>
          <a:bodyPr vert="horz" lIns="92492" tIns="46246" rIns="92492" bIns="46246" rtlCol="0"/>
          <a:lstStyle>
            <a:lvl1pPr algn="l">
              <a:defRPr sz="1200"/>
            </a:lvl1pPr>
          </a:lstStyle>
          <a:p>
            <a:endParaRPr lang="en-US" dirty="0"/>
          </a:p>
        </p:txBody>
      </p:sp>
      <p:sp>
        <p:nvSpPr>
          <p:cNvPr id="3" name="Date Placeholder 2"/>
          <p:cNvSpPr>
            <a:spLocks noGrp="1"/>
          </p:cNvSpPr>
          <p:nvPr>
            <p:ph type="dt" idx="1"/>
          </p:nvPr>
        </p:nvSpPr>
        <p:spPr>
          <a:xfrm>
            <a:off x="3936768" y="0"/>
            <a:ext cx="3011699" cy="461804"/>
          </a:xfrm>
          <a:prstGeom prst="rect">
            <a:avLst/>
          </a:prstGeom>
        </p:spPr>
        <p:txBody>
          <a:bodyPr vert="horz" lIns="92492" tIns="46246" rIns="92492" bIns="46246" rtlCol="0"/>
          <a:lstStyle>
            <a:lvl1pPr algn="r">
              <a:defRPr sz="1200"/>
            </a:lvl1pPr>
          </a:lstStyle>
          <a:p>
            <a:fld id="{0B41D6D0-A8DF-4243-BD7A-72A79E486A4B}" type="datetimeFigureOut">
              <a:rPr lang="en-US" smtClean="0"/>
              <a:t>7/8/2020</a:t>
            </a:fld>
            <a:endParaRPr lang="en-US" dirty="0"/>
          </a:p>
        </p:txBody>
      </p:sp>
      <p:sp>
        <p:nvSpPr>
          <p:cNvPr id="4" name="Slide Image Placeholder 3"/>
          <p:cNvSpPr>
            <a:spLocks noGrp="1" noRot="1" noChangeAspect="1"/>
          </p:cNvSpPr>
          <p:nvPr>
            <p:ph type="sldImg" idx="2"/>
          </p:nvPr>
        </p:nvSpPr>
        <p:spPr>
          <a:xfrm>
            <a:off x="1165225" y="692150"/>
            <a:ext cx="4619625" cy="3463925"/>
          </a:xfrm>
          <a:prstGeom prst="rect">
            <a:avLst/>
          </a:prstGeom>
          <a:noFill/>
          <a:ln w="12700">
            <a:solidFill>
              <a:prstClr val="black"/>
            </a:solidFill>
          </a:ln>
        </p:spPr>
        <p:txBody>
          <a:bodyPr vert="horz" lIns="92492" tIns="46246" rIns="92492" bIns="46246" rtlCol="0" anchor="ctr"/>
          <a:lstStyle/>
          <a:p>
            <a:endParaRPr lang="en-US" dirty="0"/>
          </a:p>
        </p:txBody>
      </p:sp>
      <p:sp>
        <p:nvSpPr>
          <p:cNvPr id="5" name="Notes Placeholder 4"/>
          <p:cNvSpPr>
            <a:spLocks noGrp="1"/>
          </p:cNvSpPr>
          <p:nvPr>
            <p:ph type="body" sz="quarter" idx="3"/>
          </p:nvPr>
        </p:nvSpPr>
        <p:spPr>
          <a:xfrm>
            <a:off x="695008" y="4387136"/>
            <a:ext cx="5560060" cy="4156234"/>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8"/>
            <a:ext cx="3011699" cy="461804"/>
          </a:xfrm>
          <a:prstGeom prst="rect">
            <a:avLst/>
          </a:prstGeom>
        </p:spPr>
        <p:txBody>
          <a:bodyPr vert="horz" lIns="92492" tIns="46246" rIns="92492" bIns="4624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36768" y="8772668"/>
            <a:ext cx="3011699" cy="461804"/>
          </a:xfrm>
          <a:prstGeom prst="rect">
            <a:avLst/>
          </a:prstGeom>
        </p:spPr>
        <p:txBody>
          <a:bodyPr vert="horz" lIns="92492" tIns="46246" rIns="92492" bIns="46246" rtlCol="0" anchor="b"/>
          <a:lstStyle>
            <a:lvl1pPr algn="r">
              <a:defRPr sz="1200"/>
            </a:lvl1pPr>
          </a:lstStyle>
          <a:p>
            <a:fld id="{C2BFF9BD-DBE8-41E5-852B-684D750BDD87}" type="slidenum">
              <a:rPr lang="en-US" smtClean="0"/>
              <a:t>‹#›</a:t>
            </a:fld>
            <a:endParaRPr lang="en-US" dirty="0"/>
          </a:p>
        </p:txBody>
      </p:sp>
    </p:spTree>
    <p:extLst>
      <p:ext uri="{BB962C8B-B14F-4D97-AF65-F5344CB8AC3E}">
        <p14:creationId xmlns:p14="http://schemas.microsoft.com/office/powerpoint/2010/main" val="410081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BFF9BD-DBE8-41E5-852B-684D750BDD87}" type="slidenum">
              <a:rPr lang="en-US" smtClean="0"/>
              <a:t>2</a:t>
            </a:fld>
            <a:endParaRPr lang="en-US"/>
          </a:p>
        </p:txBody>
      </p:sp>
    </p:spTree>
    <p:extLst>
      <p:ext uri="{BB962C8B-B14F-4D97-AF65-F5344CB8AC3E}">
        <p14:creationId xmlns:p14="http://schemas.microsoft.com/office/powerpoint/2010/main" val="762705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Tree>
    <p:extLst>
      <p:ext uri="{BB962C8B-B14F-4D97-AF65-F5344CB8AC3E}">
        <p14:creationId xmlns:p14="http://schemas.microsoft.com/office/powerpoint/2010/main" val="712380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4000937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516600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024651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7112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BFF9BD-DBE8-41E5-852B-684D750BDD87}" type="slidenum">
              <a:rPr lang="en-US" smtClean="0"/>
              <a:t>12</a:t>
            </a:fld>
            <a:endParaRPr lang="en-US"/>
          </a:p>
        </p:txBody>
      </p:sp>
    </p:spTree>
    <p:extLst>
      <p:ext uri="{BB962C8B-B14F-4D97-AF65-F5344CB8AC3E}">
        <p14:creationId xmlns:p14="http://schemas.microsoft.com/office/powerpoint/2010/main" val="2582912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BFF9BD-DBE8-41E5-852B-684D750BDD87}" type="slidenum">
              <a:rPr lang="en-US" smtClean="0"/>
              <a:t>13</a:t>
            </a:fld>
            <a:endParaRPr lang="en-US"/>
          </a:p>
        </p:txBody>
      </p:sp>
    </p:spTree>
    <p:extLst>
      <p:ext uri="{BB962C8B-B14F-4D97-AF65-F5344CB8AC3E}">
        <p14:creationId xmlns:p14="http://schemas.microsoft.com/office/powerpoint/2010/main" val="1226343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BFF9BD-DBE8-41E5-852B-684D750BDD87}" type="slidenum">
              <a:rPr lang="en-US" smtClean="0"/>
              <a:t>14</a:t>
            </a:fld>
            <a:endParaRPr lang="en-US"/>
          </a:p>
        </p:txBody>
      </p:sp>
    </p:spTree>
    <p:extLst>
      <p:ext uri="{BB962C8B-B14F-4D97-AF65-F5344CB8AC3E}">
        <p14:creationId xmlns:p14="http://schemas.microsoft.com/office/powerpoint/2010/main" val="1093745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BFF9BD-DBE8-41E5-852B-684D750BDD87}" type="slidenum">
              <a:rPr lang="en-US" smtClean="0"/>
              <a:t>15</a:t>
            </a:fld>
            <a:endParaRPr lang="en-US"/>
          </a:p>
        </p:txBody>
      </p:sp>
    </p:spTree>
    <p:extLst>
      <p:ext uri="{BB962C8B-B14F-4D97-AF65-F5344CB8AC3E}">
        <p14:creationId xmlns:p14="http://schemas.microsoft.com/office/powerpoint/2010/main" val="292919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659705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82575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BFF9BD-DBE8-41E5-852B-684D750BDD87}" type="slidenum">
              <a:rPr lang="en-US" smtClean="0"/>
              <a:t>19</a:t>
            </a:fld>
            <a:endParaRPr lang="en-US"/>
          </a:p>
        </p:txBody>
      </p:sp>
    </p:spTree>
    <p:extLst>
      <p:ext uri="{BB962C8B-B14F-4D97-AF65-F5344CB8AC3E}">
        <p14:creationId xmlns:p14="http://schemas.microsoft.com/office/powerpoint/2010/main" val="36794910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3352800" y="2667000"/>
            <a:ext cx="5486400" cy="1143000"/>
          </a:xfrm>
          <a:prstGeom prst="rect">
            <a:avLst/>
          </a:prstGeom>
        </p:spPr>
        <p:txBody>
          <a:bodyPr/>
          <a:lstStyle>
            <a:lvl1pPr algn="l">
              <a:defRPr b="1">
                <a:solidFill>
                  <a:srgbClr val="2C5697"/>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2318269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457200" y="1676400"/>
            <a:ext cx="8229600" cy="4449763"/>
          </a:xfrm>
          <a:prstGeom prst="rect">
            <a:avLst/>
          </a:prstGeom>
        </p:spPr>
        <p:txBody>
          <a:bodyPr/>
          <a:lstStyle>
            <a:lvl1pPr marL="342900" indent="-342900">
              <a:buClr>
                <a:srgbClr val="BFBB98"/>
              </a:buClr>
              <a:buFont typeface="Wingdings" panose="05000000000000000000" pitchFamily="2" charset="2"/>
              <a:buChar char="§"/>
              <a:defRPr sz="2800">
                <a:latin typeface="+mj-lt"/>
              </a:defRPr>
            </a:lvl1pPr>
            <a:lvl2pPr marL="742950" indent="-285750">
              <a:buClr>
                <a:srgbClr val="E10267"/>
              </a:buClr>
              <a:buFont typeface="Arial" panose="020B0604020202020204" pitchFamily="34" charset="0"/>
              <a:buChar char="•"/>
              <a:defRPr sz="2400">
                <a:latin typeface="+mj-lt"/>
              </a:defRPr>
            </a:lvl2pPr>
            <a:lvl3pPr>
              <a:buClr>
                <a:srgbClr val="007DBA"/>
              </a:buClr>
              <a:defRPr sz="2000">
                <a:latin typeface="+mj-lt"/>
              </a:defRPr>
            </a:lvl3pPr>
            <a:lvl4pPr>
              <a:buClr>
                <a:srgbClr val="2C5697"/>
              </a:buClr>
              <a:defRPr sz="1800">
                <a:latin typeface="+mj-lt"/>
              </a:defRPr>
            </a:lvl4pPr>
            <a:lvl5pPr>
              <a:defRPr sz="1800">
                <a:latin typeface="+mj-lt"/>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p:cNvSpPr>
            <a:spLocks noGrp="1"/>
          </p:cNvSpPr>
          <p:nvPr>
            <p:ph type="sldNum" sz="quarter" idx="12"/>
          </p:nvPr>
        </p:nvSpPr>
        <p:spPr>
          <a:xfrm>
            <a:off x="6781800" y="6400800"/>
            <a:ext cx="2133600" cy="365125"/>
          </a:xfrm>
          <a:prstGeom prst="rect">
            <a:avLst/>
          </a:prstGeom>
        </p:spPr>
        <p:txBody>
          <a:bodyPr/>
          <a:lstStyle>
            <a:lvl1pPr algn="r">
              <a:defRPr/>
            </a:lvl1pPr>
          </a:lstStyle>
          <a:p>
            <a:fld id="{99D6A27F-DE48-4672-BD2C-C19A7F5FF4F9}" type="slidenum">
              <a:rPr lang="en-US" b="1" smtClean="0">
                <a:solidFill>
                  <a:schemeClr val="bg1"/>
                </a:solidFill>
              </a:rPr>
              <a:pPr/>
              <a:t>‹#›</a:t>
            </a:fld>
            <a:endParaRPr lang="en-US" b="1" dirty="0">
              <a:solidFill>
                <a:schemeClr val="bg1"/>
              </a:solidFill>
            </a:endParaRPr>
          </a:p>
        </p:txBody>
      </p:sp>
      <p:sp>
        <p:nvSpPr>
          <p:cNvPr id="5" name="Title 1"/>
          <p:cNvSpPr>
            <a:spLocks noGrp="1"/>
          </p:cNvSpPr>
          <p:nvPr>
            <p:ph type="title"/>
          </p:nvPr>
        </p:nvSpPr>
        <p:spPr>
          <a:xfrm>
            <a:off x="457200" y="274638"/>
            <a:ext cx="8229600" cy="1143000"/>
          </a:xfrm>
          <a:prstGeom prst="rect">
            <a:avLst/>
          </a:prstGeom>
        </p:spPr>
        <p:txBody>
          <a:bodyPr/>
          <a:lstStyle>
            <a:lvl1pPr algn="l">
              <a:defRPr b="1">
                <a:solidFill>
                  <a:srgbClr val="2C5697"/>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621220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4"/>
          <p:cNvSpPr>
            <a:spLocks noGrp="1"/>
          </p:cNvSpPr>
          <p:nvPr>
            <p:ph type="sldNum" sz="quarter" idx="12"/>
          </p:nvPr>
        </p:nvSpPr>
        <p:spPr>
          <a:xfrm>
            <a:off x="6781800" y="6400800"/>
            <a:ext cx="2133600" cy="365125"/>
          </a:xfrm>
          <a:prstGeom prst="rect">
            <a:avLst/>
          </a:prstGeom>
        </p:spPr>
        <p:txBody>
          <a:bodyPr/>
          <a:lstStyle>
            <a:lvl1pPr algn="r">
              <a:defRPr/>
            </a:lvl1pPr>
          </a:lstStyle>
          <a:p>
            <a:fld id="{99D6A27F-DE48-4672-BD2C-C19A7F5FF4F9}" type="slidenum">
              <a:rPr lang="en-US" b="1" smtClean="0">
                <a:solidFill>
                  <a:schemeClr val="bg1"/>
                </a:solidFill>
              </a:rPr>
              <a:pPr/>
              <a:t>‹#›</a:t>
            </a:fld>
            <a:endParaRPr lang="en-US" b="1" dirty="0">
              <a:solidFill>
                <a:schemeClr val="bg1"/>
              </a:solidFill>
            </a:endParaRPr>
          </a:p>
        </p:txBody>
      </p:sp>
      <p:sp>
        <p:nvSpPr>
          <p:cNvPr id="12" name="Picture Placeholder 11"/>
          <p:cNvSpPr>
            <a:spLocks noGrp="1"/>
          </p:cNvSpPr>
          <p:nvPr>
            <p:ph type="pic" sz="quarter" idx="14"/>
          </p:nvPr>
        </p:nvSpPr>
        <p:spPr>
          <a:xfrm>
            <a:off x="457200" y="1676400"/>
            <a:ext cx="8229600" cy="4267200"/>
          </a:xfrm>
          <a:prstGeom prst="rect">
            <a:avLst/>
          </a:prstGeom>
        </p:spPr>
        <p:txBody>
          <a:bodyPr/>
          <a:lstStyle/>
          <a:p>
            <a:r>
              <a:rPr lang="en-US" dirty="0"/>
              <a:t>Click icon to add picture</a:t>
            </a:r>
          </a:p>
        </p:txBody>
      </p:sp>
      <p:sp>
        <p:nvSpPr>
          <p:cNvPr id="5" name="Title 1"/>
          <p:cNvSpPr>
            <a:spLocks noGrp="1"/>
          </p:cNvSpPr>
          <p:nvPr>
            <p:ph type="title"/>
          </p:nvPr>
        </p:nvSpPr>
        <p:spPr>
          <a:xfrm>
            <a:off x="457200" y="274638"/>
            <a:ext cx="8229600" cy="1143000"/>
          </a:xfrm>
          <a:prstGeom prst="rect">
            <a:avLst/>
          </a:prstGeom>
        </p:spPr>
        <p:txBody>
          <a:bodyPr/>
          <a:lstStyle>
            <a:lvl1pPr algn="l">
              <a:defRPr b="1">
                <a:solidFill>
                  <a:srgbClr val="2C5697"/>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4126891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981325"/>
            <a:ext cx="7772400" cy="1362075"/>
          </a:xfrm>
          <a:prstGeom prst="rect">
            <a:avLst/>
          </a:prstGeom>
        </p:spPr>
        <p:txBody>
          <a:bodyPr anchor="t"/>
          <a:lstStyle>
            <a:lvl1pPr algn="l">
              <a:defRPr sz="3400" b="0" cap="all">
                <a:solidFill>
                  <a:srgbClr val="2C5697"/>
                </a:solidFill>
                <a:latin typeface="Calibri" panose="020F0502020204030204" pitchFamily="34" charset="0"/>
              </a:defRPr>
            </a:lvl1pPr>
          </a:lstStyle>
          <a:p>
            <a:r>
              <a:rPr lang="en-US"/>
              <a:t>Click to edit Master title style</a:t>
            </a:r>
          </a:p>
        </p:txBody>
      </p:sp>
      <p:sp>
        <p:nvSpPr>
          <p:cNvPr id="3" name="Text Placeholder 2"/>
          <p:cNvSpPr>
            <a:spLocks noGrp="1"/>
          </p:cNvSpPr>
          <p:nvPr>
            <p:ph type="body" idx="1"/>
          </p:nvPr>
        </p:nvSpPr>
        <p:spPr>
          <a:xfrm>
            <a:off x="722313" y="1481138"/>
            <a:ext cx="7772400" cy="1500187"/>
          </a:xfrm>
          <a:prstGeom prst="rect">
            <a:avLst/>
          </a:prstGeom>
        </p:spPr>
        <p:txBody>
          <a:bodyPr anchor="b"/>
          <a:lstStyle>
            <a:lvl1pPr marL="0" indent="0">
              <a:buNone/>
              <a:defRPr sz="2000">
                <a:solidFill>
                  <a:srgbClr val="E10267"/>
                </a:solidFill>
                <a:latin typeface="GothamBook"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Slide Number Placeholder 4"/>
          <p:cNvSpPr>
            <a:spLocks noGrp="1"/>
          </p:cNvSpPr>
          <p:nvPr>
            <p:ph type="sldNum" sz="quarter" idx="12"/>
          </p:nvPr>
        </p:nvSpPr>
        <p:spPr>
          <a:xfrm>
            <a:off x="6781800" y="6400800"/>
            <a:ext cx="2133600" cy="365125"/>
          </a:xfrm>
          <a:prstGeom prst="rect">
            <a:avLst/>
          </a:prstGeom>
        </p:spPr>
        <p:txBody>
          <a:bodyPr/>
          <a:lstStyle>
            <a:lvl1pPr algn="r">
              <a:defRPr/>
            </a:lvl1pPr>
          </a:lstStyle>
          <a:p>
            <a:fld id="{99D6A27F-DE48-4672-BD2C-C19A7F5FF4F9}" type="slidenum">
              <a:rPr lang="en-US" b="1" smtClean="0">
                <a:solidFill>
                  <a:schemeClr val="bg1"/>
                </a:solidFill>
              </a:rPr>
              <a:pPr/>
              <a:t>‹#›</a:t>
            </a:fld>
            <a:endParaRPr lang="en-US" b="1" dirty="0">
              <a:solidFill>
                <a:schemeClr val="bg1"/>
              </a:solidFill>
            </a:endParaRPr>
          </a:p>
        </p:txBody>
      </p:sp>
    </p:spTree>
    <p:extLst>
      <p:ext uri="{BB962C8B-B14F-4D97-AF65-F5344CB8AC3E}">
        <p14:creationId xmlns:p14="http://schemas.microsoft.com/office/powerpoint/2010/main" val="4080987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b="1">
                <a:solidFill>
                  <a:srgbClr val="2C5697"/>
                </a:solidFill>
                <a:latin typeface="Calibri" panose="020F0502020204030204" pitchFamily="34" charset="0"/>
              </a:defRPr>
            </a:lvl1pPr>
          </a:lstStyle>
          <a:p>
            <a:r>
              <a:rPr lang="en-US"/>
              <a:t>Click to edit Master title style</a:t>
            </a:r>
          </a:p>
        </p:txBody>
      </p:sp>
      <p:sp>
        <p:nvSpPr>
          <p:cNvPr id="3" name="Content Placeholder 2"/>
          <p:cNvSpPr>
            <a:spLocks noGrp="1"/>
          </p:cNvSpPr>
          <p:nvPr>
            <p:ph sz="half" idx="1"/>
          </p:nvPr>
        </p:nvSpPr>
        <p:spPr>
          <a:xfrm>
            <a:off x="457200" y="1676400"/>
            <a:ext cx="4038600" cy="4449763"/>
          </a:xfrm>
          <a:prstGeom prst="rect">
            <a:avLst/>
          </a:prstGeom>
        </p:spPr>
        <p:txBody>
          <a:bodyPr/>
          <a:lstStyle>
            <a:lvl1pPr marL="342900" indent="-342900">
              <a:buClr>
                <a:srgbClr val="BFBB98"/>
              </a:buClr>
              <a:buFont typeface="Wingdings" panose="05000000000000000000" pitchFamily="2" charset="2"/>
              <a:buChar char="§"/>
              <a:defRPr sz="2800">
                <a:latin typeface="+mj-lt"/>
              </a:defRPr>
            </a:lvl1pPr>
            <a:lvl2pPr marL="742950" indent="-285750">
              <a:buClr>
                <a:srgbClr val="E10267"/>
              </a:buClr>
              <a:buFont typeface="Arial" panose="020B0604020202020204" pitchFamily="34" charset="0"/>
              <a:buChar char="•"/>
              <a:defRPr sz="2400">
                <a:solidFill>
                  <a:schemeClr val="tx1"/>
                </a:solidFill>
                <a:latin typeface="+mj-lt"/>
              </a:defRPr>
            </a:lvl2pPr>
            <a:lvl3pPr>
              <a:buClr>
                <a:srgbClr val="007DBA"/>
              </a:buClr>
              <a:defRPr sz="2000">
                <a:solidFill>
                  <a:schemeClr val="tx1"/>
                </a:solidFill>
                <a:latin typeface="+mj-lt"/>
              </a:defRPr>
            </a:lvl3pPr>
            <a:lvl4pPr>
              <a:buClr>
                <a:srgbClr val="2C5697"/>
              </a:buClr>
              <a:defRPr sz="1800">
                <a:latin typeface="+mj-lt"/>
              </a:defRPr>
            </a:lvl4pPr>
            <a:lvl5pPr>
              <a:defRPr sz="1800">
                <a:latin typeface="+mj-lt"/>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76400"/>
            <a:ext cx="4038600" cy="4449763"/>
          </a:xfrm>
          <a:prstGeom prst="rect">
            <a:avLst/>
          </a:prstGeom>
        </p:spPr>
        <p:txBody>
          <a:bodyPr/>
          <a:lstStyle>
            <a:lvl1pPr marL="342900" indent="-342900">
              <a:buClr>
                <a:srgbClr val="BFBB98"/>
              </a:buClr>
              <a:buFont typeface="Wingdings" panose="05000000000000000000" pitchFamily="2" charset="2"/>
              <a:buChar char="§"/>
              <a:defRPr sz="2800">
                <a:latin typeface="+mj-lt"/>
              </a:defRPr>
            </a:lvl1pPr>
            <a:lvl2pPr marL="742950" indent="-285750">
              <a:buClr>
                <a:srgbClr val="E10267"/>
              </a:buClr>
              <a:buFont typeface="Arial" panose="020B0604020202020204" pitchFamily="34" charset="0"/>
              <a:buChar char="•"/>
              <a:defRPr sz="2400">
                <a:latin typeface="+mj-lt"/>
              </a:defRPr>
            </a:lvl2pPr>
            <a:lvl3pPr>
              <a:buClr>
                <a:srgbClr val="007DBA"/>
              </a:buClr>
              <a:defRPr sz="2000">
                <a:latin typeface="+mj-lt"/>
              </a:defRPr>
            </a:lvl3pPr>
            <a:lvl4pPr>
              <a:buClr>
                <a:srgbClr val="2C5697"/>
              </a:buClr>
              <a:defRPr sz="1800">
                <a:latin typeface="+mj-lt"/>
              </a:defRPr>
            </a:lvl4pPr>
            <a:lvl5pPr>
              <a:defRPr sz="1800">
                <a:latin typeface="+mj-lt"/>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4"/>
          <p:cNvSpPr>
            <a:spLocks noGrp="1"/>
          </p:cNvSpPr>
          <p:nvPr>
            <p:ph type="sldNum" sz="quarter" idx="12"/>
          </p:nvPr>
        </p:nvSpPr>
        <p:spPr>
          <a:xfrm>
            <a:off x="6781800" y="6400800"/>
            <a:ext cx="2133600" cy="365125"/>
          </a:xfrm>
          <a:prstGeom prst="rect">
            <a:avLst/>
          </a:prstGeom>
        </p:spPr>
        <p:txBody>
          <a:bodyPr/>
          <a:lstStyle>
            <a:lvl1pPr algn="r">
              <a:defRPr/>
            </a:lvl1pPr>
          </a:lstStyle>
          <a:p>
            <a:fld id="{99D6A27F-DE48-4672-BD2C-C19A7F5FF4F9}" type="slidenum">
              <a:rPr lang="en-US" b="1" smtClean="0">
                <a:solidFill>
                  <a:schemeClr val="bg1"/>
                </a:solidFill>
              </a:rPr>
              <a:pPr/>
              <a:t>‹#›</a:t>
            </a:fld>
            <a:endParaRPr lang="en-US" b="1" dirty="0">
              <a:solidFill>
                <a:schemeClr val="bg1"/>
              </a:solidFill>
            </a:endParaRPr>
          </a:p>
        </p:txBody>
      </p:sp>
    </p:spTree>
    <p:extLst>
      <p:ext uri="{BB962C8B-B14F-4D97-AF65-F5344CB8AC3E}">
        <p14:creationId xmlns:p14="http://schemas.microsoft.com/office/powerpoint/2010/main" val="20351491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9576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1" r:id="rId4"/>
    <p:sldLayoutId id="2147483652" r:id="rId5"/>
  </p:sldLayoutIdLst>
  <p:hf hdr="0" ftr="0" dt="0"/>
  <p:txStyles>
    <p:titleStyle>
      <a:lvl1pPr algn="l" defTabSz="914400" rtl="0" eaLnBrk="1" latinLnBrk="0" hangingPunct="1">
        <a:spcBef>
          <a:spcPct val="0"/>
        </a:spcBef>
        <a:buNone/>
        <a:defRPr sz="4400" kern="1200">
          <a:solidFill>
            <a:srgbClr val="2C5697"/>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justice.gov/eoir/page/file/1070866/download"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federalregister.gov/documents/2020/06/15/2020-12575/procedures-for-asylum-and-withholding-of-removal-credible-fear-and-reasonable-fear-review"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hias.org/take-action-new-proposed-asylum-regulation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takeaction@hias.or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hias.org/take-action-new-proposed-asylum-regulation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txBox="1">
            <a:spLocks/>
          </p:cNvSpPr>
          <p:nvPr/>
        </p:nvSpPr>
        <p:spPr>
          <a:xfrm>
            <a:off x="2450064" y="2514600"/>
            <a:ext cx="6693936" cy="3657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3600" b="1" dirty="0">
                <a:solidFill>
                  <a:srgbClr val="2C5697"/>
                </a:solidFill>
              </a:rPr>
              <a:t>Asylum in the U.S.: An Urgent Briefing on the Latest Policy </a:t>
            </a:r>
            <a:r>
              <a:rPr lang="en-US" sz="3600" b="1" dirty="0" smtClean="0">
                <a:solidFill>
                  <a:srgbClr val="2C5697"/>
                </a:solidFill>
              </a:rPr>
              <a:t>Changes</a:t>
            </a:r>
          </a:p>
          <a:p>
            <a:pPr marL="0" indent="0" algn="ctr">
              <a:buFont typeface="Arial" panose="020B0604020202020204" pitchFamily="34" charset="0"/>
              <a:buNone/>
            </a:pPr>
            <a:endParaRPr lang="en-US" sz="1600" b="1" dirty="0" smtClean="0">
              <a:solidFill>
                <a:srgbClr val="2C5697"/>
              </a:solidFill>
            </a:endParaRPr>
          </a:p>
          <a:p>
            <a:pPr marL="0" indent="0" algn="ctr">
              <a:buFont typeface="Arial" panose="020B0604020202020204" pitchFamily="34" charset="0"/>
              <a:buNone/>
            </a:pPr>
            <a:r>
              <a:rPr lang="en-US" dirty="0" smtClean="0">
                <a:solidFill>
                  <a:srgbClr val="2C5697"/>
                </a:solidFill>
              </a:rPr>
              <a:t>July 8, 2020  </a:t>
            </a:r>
            <a:r>
              <a:rPr lang="en-US" sz="4000" dirty="0" smtClean="0">
                <a:solidFill>
                  <a:srgbClr val="2C5697"/>
                </a:solidFill>
                <a:latin typeface="+mj-lt"/>
              </a:rPr>
              <a:t>  </a:t>
            </a:r>
          </a:p>
          <a:p>
            <a:pPr marL="0" indent="0" algn="ctr">
              <a:buFont typeface="Arial" panose="020B0604020202020204" pitchFamily="34" charset="0"/>
              <a:buNone/>
            </a:pPr>
            <a:r>
              <a:rPr lang="en-GB" sz="4000" b="1" i="1" dirty="0" smtClean="0">
                <a:latin typeface="+mj-lt"/>
              </a:rPr>
              <a:t> </a:t>
            </a:r>
          </a:p>
          <a:p>
            <a:pPr marL="0" indent="0" algn="ctr">
              <a:buFont typeface="Arial" panose="020B0604020202020204" pitchFamily="34" charset="0"/>
              <a:buNone/>
            </a:pPr>
            <a:endParaRPr lang="en-GB" sz="4000" b="1" i="1" dirty="0" smtClean="0">
              <a:solidFill>
                <a:srgbClr val="2C5697"/>
              </a:solidFill>
            </a:endParaRPr>
          </a:p>
          <a:p>
            <a:pPr marL="0" indent="0" algn="ctr">
              <a:buFont typeface="Arial" panose="020B0604020202020204" pitchFamily="34" charset="0"/>
              <a:buNone/>
            </a:pPr>
            <a:endParaRPr lang="en-US" sz="4000" b="1" i="1" dirty="0">
              <a:solidFill>
                <a:srgbClr val="2C5697"/>
              </a:solidFill>
            </a:endParaRPr>
          </a:p>
        </p:txBody>
      </p:sp>
    </p:spTree>
    <p:extLst>
      <p:ext uri="{BB962C8B-B14F-4D97-AF65-F5344CB8AC3E}">
        <p14:creationId xmlns:p14="http://schemas.microsoft.com/office/powerpoint/2010/main" val="2358111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9D6A27F-DE48-4672-BD2C-C19A7F5FF4F9}" type="slidenum">
              <a:rPr lang="en-US" b="1" smtClean="0">
                <a:solidFill>
                  <a:schemeClr val="bg1"/>
                </a:solidFill>
              </a:rPr>
              <a:pPr/>
              <a:t>2</a:t>
            </a:fld>
            <a:endParaRPr lang="en-US" b="1" dirty="0">
              <a:solidFill>
                <a:schemeClr val="bg1"/>
              </a:solidFill>
            </a:endParaRPr>
          </a:p>
        </p:txBody>
      </p:sp>
      <p:sp>
        <p:nvSpPr>
          <p:cNvPr id="4" name="Title 3"/>
          <p:cNvSpPr>
            <a:spLocks noGrp="1"/>
          </p:cNvSpPr>
          <p:nvPr>
            <p:ph type="title"/>
          </p:nvPr>
        </p:nvSpPr>
        <p:spPr>
          <a:xfrm>
            <a:off x="457200" y="207152"/>
            <a:ext cx="8229600" cy="1143000"/>
          </a:xfrm>
        </p:spPr>
        <p:txBody>
          <a:bodyPr/>
          <a:lstStyle/>
          <a:p>
            <a:pPr algn="ctr"/>
            <a:r>
              <a:rPr lang="en-US" dirty="0" smtClean="0">
                <a:solidFill>
                  <a:srgbClr val="E10267"/>
                </a:solidFill>
              </a:rPr>
              <a:t>Speakers</a:t>
            </a:r>
            <a:endParaRPr lang="en-US" dirty="0">
              <a:solidFill>
                <a:srgbClr val="E10267"/>
              </a:solidFill>
            </a:endParaRPr>
          </a:p>
        </p:txBody>
      </p:sp>
      <p:sp>
        <p:nvSpPr>
          <p:cNvPr id="6" name="TextBox 5"/>
          <p:cNvSpPr txBox="1"/>
          <p:nvPr/>
        </p:nvSpPr>
        <p:spPr>
          <a:xfrm>
            <a:off x="1752600" y="1756552"/>
            <a:ext cx="5638800" cy="3108543"/>
          </a:xfrm>
          <a:prstGeom prst="rect">
            <a:avLst/>
          </a:prstGeom>
          <a:noFill/>
        </p:spPr>
        <p:txBody>
          <a:bodyPr wrap="square" rtlCol="0">
            <a:spAutoFit/>
          </a:bodyPr>
          <a:lstStyle/>
          <a:p>
            <a:pPr algn="ctr"/>
            <a:r>
              <a:rPr lang="en-US" sz="2800" b="1" dirty="0" smtClean="0">
                <a:solidFill>
                  <a:srgbClr val="2C5697"/>
                </a:solidFill>
              </a:rPr>
              <a:t>Smita Dazzo</a:t>
            </a:r>
          </a:p>
          <a:p>
            <a:pPr algn="ctr"/>
            <a:r>
              <a:rPr lang="en-US" sz="2400" dirty="0">
                <a:solidFill>
                  <a:srgbClr val="2C5697"/>
                </a:solidFill>
              </a:rPr>
              <a:t>Director of Legal </a:t>
            </a:r>
            <a:r>
              <a:rPr lang="en-US" sz="2400" dirty="0" smtClean="0">
                <a:solidFill>
                  <a:srgbClr val="2C5697"/>
                </a:solidFill>
              </a:rPr>
              <a:t>Services</a:t>
            </a:r>
          </a:p>
          <a:p>
            <a:pPr algn="ctr"/>
            <a:endParaRPr lang="en-US" sz="2400" dirty="0">
              <a:solidFill>
                <a:srgbClr val="2C5697"/>
              </a:solidFill>
            </a:endParaRPr>
          </a:p>
          <a:p>
            <a:pPr algn="ctr"/>
            <a:r>
              <a:rPr lang="en-US" sz="2800" b="1" dirty="0" smtClean="0">
                <a:solidFill>
                  <a:srgbClr val="2C5697"/>
                </a:solidFill>
              </a:rPr>
              <a:t>Naomi Steinberg</a:t>
            </a:r>
            <a:endParaRPr lang="en-US" sz="2800" b="1" dirty="0">
              <a:solidFill>
                <a:srgbClr val="2C5697"/>
              </a:solidFill>
            </a:endParaRPr>
          </a:p>
          <a:p>
            <a:pPr algn="ctr"/>
            <a:r>
              <a:rPr lang="en-US" sz="2400" dirty="0" smtClean="0">
                <a:solidFill>
                  <a:srgbClr val="2C5697"/>
                </a:solidFill>
              </a:rPr>
              <a:t>Vice President of Policy and Advocacy</a:t>
            </a:r>
          </a:p>
          <a:p>
            <a:pPr algn="ctr"/>
            <a:endParaRPr lang="en-US" sz="1600" dirty="0">
              <a:solidFill>
                <a:srgbClr val="2C5697"/>
              </a:solidFill>
            </a:endParaRPr>
          </a:p>
          <a:p>
            <a:pPr algn="ctr"/>
            <a:r>
              <a:rPr lang="en-US" sz="2800" b="1" dirty="0" smtClean="0">
                <a:solidFill>
                  <a:srgbClr val="2C5697"/>
                </a:solidFill>
              </a:rPr>
              <a:t>Rebecca Kirzner</a:t>
            </a:r>
            <a:endParaRPr lang="en-US" sz="2000" dirty="0"/>
          </a:p>
          <a:p>
            <a:pPr algn="ctr"/>
            <a:r>
              <a:rPr lang="en-US" sz="2400" dirty="0" smtClean="0">
                <a:solidFill>
                  <a:srgbClr val="2C5697"/>
                </a:solidFill>
              </a:rPr>
              <a:t>Senior Director of Grassroots </a:t>
            </a:r>
            <a:r>
              <a:rPr lang="en-US" sz="2400" dirty="0" smtClean="0">
                <a:solidFill>
                  <a:srgbClr val="2C5697"/>
                </a:solidFill>
              </a:rPr>
              <a:t>Campaigns</a:t>
            </a:r>
            <a:endParaRPr lang="en-US" sz="2400" dirty="0">
              <a:solidFill>
                <a:srgbClr val="2C5697"/>
              </a:solidFill>
            </a:endParaRPr>
          </a:p>
        </p:txBody>
      </p:sp>
    </p:spTree>
    <p:extLst>
      <p:ext uri="{BB962C8B-B14F-4D97-AF65-F5344CB8AC3E}">
        <p14:creationId xmlns:p14="http://schemas.microsoft.com/office/powerpoint/2010/main" val="4818584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57200" y="1143000"/>
            <a:ext cx="8229600" cy="4449763"/>
          </a:xfrm>
        </p:spPr>
        <p:txBody>
          <a:bodyPr/>
          <a:lstStyle/>
          <a:p>
            <a:pPr marL="0" indent="0">
              <a:buNone/>
            </a:pPr>
            <a:r>
              <a:rPr lang="en-US" sz="1800" b="1" dirty="0" smtClean="0"/>
              <a:t>U.S. Asylum Law- codified in the 1980 Refugee Act, based on definition of refugee in the UN Refugee Convention. The US is a signatory to the 1967 Optional Protocol Relating to the Status of Refugees</a:t>
            </a:r>
          </a:p>
          <a:p>
            <a:pPr marL="0" indent="0">
              <a:buNone/>
            </a:pPr>
            <a:r>
              <a:rPr lang="en-US" sz="1800" dirty="0" smtClean="0"/>
              <a:t>In </a:t>
            </a:r>
            <a:r>
              <a:rPr lang="en-US" sz="1800" dirty="0"/>
              <a:t>order to be eligible for asylum, the applicant has to meet the definition for “refugee,” as defined by the Immigration &amp; Nationality Act (INA)</a:t>
            </a:r>
          </a:p>
          <a:p>
            <a:pPr marL="0" indent="0">
              <a:buNone/>
            </a:pPr>
            <a:r>
              <a:rPr lang="en-US" sz="1800" dirty="0"/>
              <a:t>A refugee is:   </a:t>
            </a:r>
          </a:p>
          <a:p>
            <a:pPr marL="514350" indent="-514350">
              <a:buAutoNum type="arabicParenR"/>
            </a:pPr>
            <a:r>
              <a:rPr lang="en-US" sz="1800" i="1" dirty="0"/>
              <a:t>Any person who is </a:t>
            </a:r>
            <a:r>
              <a:rPr lang="en-US" sz="1800" b="1" i="1" dirty="0"/>
              <a:t>outside any country </a:t>
            </a:r>
            <a:r>
              <a:rPr lang="en-US" sz="1800" i="1" dirty="0"/>
              <a:t>of such person’s nationality or, in the case of a person having no nationality, is outside any country in which such person habitually resided, </a:t>
            </a:r>
          </a:p>
          <a:p>
            <a:pPr marL="514350" indent="-514350">
              <a:buAutoNum type="arabicParenR"/>
            </a:pPr>
            <a:r>
              <a:rPr lang="en-US" sz="1800" i="1" dirty="0"/>
              <a:t>and </a:t>
            </a:r>
            <a:r>
              <a:rPr lang="en-US" sz="1800" b="1" i="1" dirty="0"/>
              <a:t>who is unable or unwilling </a:t>
            </a:r>
            <a:r>
              <a:rPr lang="en-US" sz="1800" i="1" dirty="0"/>
              <a:t>to avail himself or herself of the protection of that country </a:t>
            </a:r>
          </a:p>
          <a:p>
            <a:pPr marL="514350" indent="-514350">
              <a:buAutoNum type="arabicParenR"/>
            </a:pPr>
            <a:r>
              <a:rPr lang="en-US" sz="1800" b="1" i="1" dirty="0"/>
              <a:t>because</a:t>
            </a:r>
            <a:r>
              <a:rPr lang="en-US" sz="1800" i="1" dirty="0"/>
              <a:t> of persecution or a well-founded fear of persecution </a:t>
            </a:r>
          </a:p>
          <a:p>
            <a:pPr marL="514350" indent="-514350">
              <a:buAutoNum type="arabicParenR"/>
            </a:pPr>
            <a:r>
              <a:rPr lang="en-US" sz="1800" b="1" i="1" dirty="0"/>
              <a:t>on account of </a:t>
            </a:r>
            <a:r>
              <a:rPr lang="en-US" sz="1800" i="1" dirty="0"/>
              <a:t>race, religion, nationality, membership in a particular social group, or political opinion</a:t>
            </a:r>
            <a:r>
              <a:rPr lang="en-US" sz="1800" i="1" dirty="0" smtClean="0"/>
              <a:t>.”</a:t>
            </a:r>
          </a:p>
          <a:p>
            <a:r>
              <a:rPr lang="en-US" sz="1800" b="1" dirty="0"/>
              <a:t>The asylum process is the counterpart of the refugee process for those who seek refugee status but are already </a:t>
            </a:r>
            <a:r>
              <a:rPr lang="en-US" sz="1800" b="1" u="sng" dirty="0"/>
              <a:t>on U.S. soil</a:t>
            </a:r>
            <a:r>
              <a:rPr lang="en-US" sz="1800" b="1" dirty="0"/>
              <a:t>.  </a:t>
            </a:r>
          </a:p>
          <a:p>
            <a:pPr marL="514350" indent="-514350">
              <a:buAutoNum type="arabicParenR"/>
            </a:pPr>
            <a:endParaRPr lang="en-US" sz="2200" dirty="0"/>
          </a:p>
        </p:txBody>
      </p:sp>
      <p:sp>
        <p:nvSpPr>
          <p:cNvPr id="3" name="Slide Number Placeholder 2"/>
          <p:cNvSpPr>
            <a:spLocks noGrp="1"/>
          </p:cNvSpPr>
          <p:nvPr>
            <p:ph type="sldNum" sz="quarter" idx="12"/>
          </p:nvPr>
        </p:nvSpPr>
        <p:spPr/>
        <p:txBody>
          <a:bodyPr/>
          <a:lstStyle/>
          <a:p>
            <a:fld id="{99D6A27F-DE48-4672-BD2C-C19A7F5FF4F9}" type="slidenum">
              <a:rPr lang="en-US" b="1" smtClean="0">
                <a:solidFill>
                  <a:schemeClr val="bg1"/>
                </a:solidFill>
              </a:rPr>
              <a:pPr/>
              <a:t>3</a:t>
            </a:fld>
            <a:endParaRPr lang="en-US" b="1" dirty="0">
              <a:solidFill>
                <a:schemeClr val="bg1"/>
              </a:solidFill>
            </a:endParaRPr>
          </a:p>
        </p:txBody>
      </p:sp>
      <p:sp>
        <p:nvSpPr>
          <p:cNvPr id="4" name="Title 3"/>
          <p:cNvSpPr>
            <a:spLocks noGrp="1"/>
          </p:cNvSpPr>
          <p:nvPr>
            <p:ph type="title"/>
          </p:nvPr>
        </p:nvSpPr>
        <p:spPr/>
        <p:txBody>
          <a:bodyPr/>
          <a:lstStyle/>
          <a:p>
            <a:r>
              <a:rPr lang="en-US" sz="3800" dirty="0" smtClean="0"/>
              <a:t>Asylum: Protecting Persecuted Persons</a:t>
            </a:r>
            <a:endParaRPr lang="en-US" sz="3800" dirty="0"/>
          </a:p>
        </p:txBody>
      </p:sp>
    </p:spTree>
    <p:extLst>
      <p:ext uri="{BB962C8B-B14F-4D97-AF65-F5344CB8AC3E}">
        <p14:creationId xmlns:p14="http://schemas.microsoft.com/office/powerpoint/2010/main" val="158700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57200" y="1219200"/>
            <a:ext cx="8229600" cy="5029200"/>
          </a:xfrm>
        </p:spPr>
        <p:txBody>
          <a:bodyPr/>
          <a:lstStyle/>
          <a:p>
            <a:r>
              <a:rPr lang="en-US" sz="2400" b="1" u="sng" dirty="0"/>
              <a:t>Race</a:t>
            </a:r>
            <a:r>
              <a:rPr lang="en-US" sz="2400" dirty="0"/>
              <a:t>- </a:t>
            </a:r>
            <a:r>
              <a:rPr lang="en-US" sz="2400" dirty="0" err="1"/>
              <a:t>Rohingya</a:t>
            </a:r>
            <a:r>
              <a:rPr lang="en-US" sz="2400" dirty="0"/>
              <a:t> people of Burma, Blacks in South Africa during apartheid</a:t>
            </a:r>
          </a:p>
          <a:p>
            <a:r>
              <a:rPr lang="en-US" sz="2400" b="1" u="sng" dirty="0"/>
              <a:t>Religion</a:t>
            </a:r>
            <a:r>
              <a:rPr lang="en-US" sz="2400" dirty="0"/>
              <a:t>- Atheists in Iran, Christian converts in Syria, Chinese Muslim </a:t>
            </a:r>
            <a:r>
              <a:rPr lang="en-US" sz="2400" dirty="0" smtClean="0"/>
              <a:t>Uyghurs</a:t>
            </a:r>
            <a:endParaRPr lang="en-US" sz="2400" dirty="0"/>
          </a:p>
          <a:p>
            <a:r>
              <a:rPr lang="en-US" sz="2400" b="1" u="sng" dirty="0"/>
              <a:t>Nationality</a:t>
            </a:r>
            <a:r>
              <a:rPr lang="en-US" sz="2400" dirty="0"/>
              <a:t>- Ethnic minorities in Libya, Hutus vs. Tutsis (often conflated with ethnic group/identity)</a:t>
            </a:r>
          </a:p>
          <a:p>
            <a:r>
              <a:rPr lang="en-US" sz="2400" b="1" u="sng" dirty="0"/>
              <a:t>Political Opinion</a:t>
            </a:r>
            <a:r>
              <a:rPr lang="en-US" sz="2400" b="1" dirty="0"/>
              <a:t>- </a:t>
            </a:r>
            <a:r>
              <a:rPr lang="en-US" sz="2400" dirty="0"/>
              <a:t>supporters of the opposition </a:t>
            </a:r>
            <a:r>
              <a:rPr lang="en-US" sz="2400" dirty="0" smtClean="0"/>
              <a:t>political party, </a:t>
            </a:r>
            <a:r>
              <a:rPr lang="en-US" sz="2400" dirty="0"/>
              <a:t>the family of an activist, even if they have no political </a:t>
            </a:r>
            <a:r>
              <a:rPr lang="en-US" sz="2400" dirty="0" smtClean="0"/>
              <a:t>leaning,  feminists, people opposed to gang violence</a:t>
            </a:r>
            <a:endParaRPr lang="en-US" sz="2400" dirty="0"/>
          </a:p>
          <a:p>
            <a:r>
              <a:rPr lang="en-US" sz="2400" b="1" u="sng" dirty="0" smtClean="0"/>
              <a:t>Membership </a:t>
            </a:r>
            <a:r>
              <a:rPr lang="en-US" sz="2400" b="1" u="sng" dirty="0"/>
              <a:t>in a particular social group</a:t>
            </a:r>
            <a:r>
              <a:rPr lang="en-US" sz="2400" b="1" dirty="0"/>
              <a:t>- </a:t>
            </a:r>
            <a:r>
              <a:rPr lang="en-US" sz="2400" dirty="0" smtClean="0"/>
              <a:t>LGBTQI, survivors of GBV, members of a particular family group, former gang members, human rights workers, journalists</a:t>
            </a:r>
            <a:endParaRPr lang="en-US" sz="2400" dirty="0"/>
          </a:p>
        </p:txBody>
      </p:sp>
      <p:sp>
        <p:nvSpPr>
          <p:cNvPr id="3" name="Slide Number Placeholder 2"/>
          <p:cNvSpPr>
            <a:spLocks noGrp="1"/>
          </p:cNvSpPr>
          <p:nvPr>
            <p:ph type="sldNum" sz="quarter" idx="12"/>
          </p:nvPr>
        </p:nvSpPr>
        <p:spPr/>
        <p:txBody>
          <a:bodyPr/>
          <a:lstStyle/>
          <a:p>
            <a:fld id="{99D6A27F-DE48-4672-BD2C-C19A7F5FF4F9}" type="slidenum">
              <a:rPr lang="en-US" b="1" smtClean="0">
                <a:solidFill>
                  <a:schemeClr val="bg1"/>
                </a:solidFill>
              </a:rPr>
              <a:pPr/>
              <a:t>4</a:t>
            </a:fld>
            <a:endParaRPr lang="en-US" b="1" dirty="0">
              <a:solidFill>
                <a:schemeClr val="bg1"/>
              </a:solidFill>
            </a:endParaRPr>
          </a:p>
        </p:txBody>
      </p:sp>
      <p:sp>
        <p:nvSpPr>
          <p:cNvPr id="4" name="Title 3"/>
          <p:cNvSpPr>
            <a:spLocks noGrp="1"/>
          </p:cNvSpPr>
          <p:nvPr>
            <p:ph type="title"/>
          </p:nvPr>
        </p:nvSpPr>
        <p:spPr>
          <a:xfrm>
            <a:off x="609600" y="274638"/>
            <a:ext cx="8077200" cy="715962"/>
          </a:xfrm>
        </p:spPr>
        <p:txBody>
          <a:bodyPr/>
          <a:lstStyle/>
          <a:p>
            <a:r>
              <a:rPr lang="en-US" sz="4000" dirty="0" smtClean="0"/>
              <a:t>Asylum: Current Protected Grounds</a:t>
            </a:r>
            <a:endParaRPr lang="en-US" sz="4000" dirty="0"/>
          </a:p>
        </p:txBody>
      </p:sp>
    </p:spTree>
    <p:extLst>
      <p:ext uri="{BB962C8B-B14F-4D97-AF65-F5344CB8AC3E}">
        <p14:creationId xmlns:p14="http://schemas.microsoft.com/office/powerpoint/2010/main" val="2850331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descr="https://www.humanrightsfirst.org/sites/default/files/resources/Asylum-Overview-chart.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13509" y="119887"/>
            <a:ext cx="8582297" cy="6012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4019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dirty="0" smtClean="0"/>
              <a:t>Recent Changes to the U.S. Asylum System</a:t>
            </a:r>
            <a:endParaRPr lang="en-US" sz="3600" dirty="0"/>
          </a:p>
        </p:txBody>
      </p:sp>
      <p:sp>
        <p:nvSpPr>
          <p:cNvPr id="5" name="Content Placeholder 1"/>
          <p:cNvSpPr txBox="1">
            <a:spLocks/>
          </p:cNvSpPr>
          <p:nvPr/>
        </p:nvSpPr>
        <p:spPr>
          <a:xfrm>
            <a:off x="429322" y="990600"/>
            <a:ext cx="8229600" cy="5257800"/>
          </a:xfrm>
          <a:prstGeom prst="rect">
            <a:avLst/>
          </a:prstGeom>
        </p:spPr>
        <p:txBody>
          <a:bodyPr/>
          <a:lstStyle>
            <a:lvl1pPr marL="342900" indent="-342900" algn="l" defTabSz="914400" rtl="0" eaLnBrk="1" latinLnBrk="0" hangingPunct="1">
              <a:spcBef>
                <a:spcPct val="20000"/>
              </a:spcBef>
              <a:buClr>
                <a:srgbClr val="BFBB98"/>
              </a:buClr>
              <a:buFont typeface="Wingdings" panose="05000000000000000000" pitchFamily="2" charset="2"/>
              <a:buChar char="§"/>
              <a:defRPr sz="2800" kern="1200">
                <a:solidFill>
                  <a:schemeClr val="tx1"/>
                </a:solidFill>
                <a:latin typeface="+mj-lt"/>
                <a:ea typeface="+mn-ea"/>
                <a:cs typeface="+mn-cs"/>
              </a:defRPr>
            </a:lvl1pPr>
            <a:lvl2pPr marL="742950" indent="-285750" algn="l" defTabSz="914400" rtl="0" eaLnBrk="1" latinLnBrk="0" hangingPunct="1">
              <a:spcBef>
                <a:spcPct val="20000"/>
              </a:spcBef>
              <a:buClr>
                <a:srgbClr val="E10267"/>
              </a:buClr>
              <a:buFont typeface="Arial" panose="020B0604020202020204" pitchFamily="34" charset="0"/>
              <a:buChar char="•"/>
              <a:defRPr sz="2400" kern="1200">
                <a:solidFill>
                  <a:schemeClr val="tx1"/>
                </a:solidFill>
                <a:latin typeface="+mj-lt"/>
                <a:ea typeface="+mn-ea"/>
                <a:cs typeface="+mn-cs"/>
              </a:defRPr>
            </a:lvl2pPr>
            <a:lvl3pPr marL="1143000" indent="-228600" algn="l" defTabSz="914400" rtl="0" eaLnBrk="1" latinLnBrk="0" hangingPunct="1">
              <a:spcBef>
                <a:spcPct val="20000"/>
              </a:spcBef>
              <a:buClr>
                <a:srgbClr val="007DBA"/>
              </a:buClr>
              <a:buFont typeface="Arial" panose="020B0604020202020204" pitchFamily="34" charset="0"/>
              <a:buChar char="•"/>
              <a:defRPr sz="2000" kern="1200">
                <a:solidFill>
                  <a:schemeClr val="tx1"/>
                </a:solidFill>
                <a:latin typeface="+mj-lt"/>
                <a:ea typeface="+mn-ea"/>
                <a:cs typeface="+mn-cs"/>
              </a:defRPr>
            </a:lvl3pPr>
            <a:lvl4pPr marL="1600200" indent="-228600" algn="l" defTabSz="914400" rtl="0" eaLnBrk="1" latinLnBrk="0" hangingPunct="1">
              <a:spcBef>
                <a:spcPct val="20000"/>
              </a:spcBef>
              <a:buClr>
                <a:srgbClr val="2C5697"/>
              </a:buClr>
              <a:buFont typeface="Arial" panose="020B0604020202020204" pitchFamily="34" charset="0"/>
              <a:buChar char="–"/>
              <a:defRPr sz="1800" kern="1200">
                <a:solidFill>
                  <a:schemeClr val="tx1"/>
                </a:solidFill>
                <a:latin typeface="+mj-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j-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450" dirty="0" smtClean="0"/>
          </a:p>
          <a:p>
            <a:pPr lvl="0"/>
            <a:endParaRPr lang="en-US" sz="2000" dirty="0" smtClean="0"/>
          </a:p>
          <a:p>
            <a:r>
              <a:rPr lang="en-US" sz="2000" dirty="0" smtClean="0"/>
              <a:t>Then-Attorney </a:t>
            </a:r>
            <a:r>
              <a:rPr lang="en-US" sz="2000" dirty="0"/>
              <a:t>General Sessions severely limits the availability of asylum for survivors of domestic violence and gang violence (</a:t>
            </a:r>
            <a:r>
              <a:rPr lang="en-US" sz="2000" i="1" dirty="0">
                <a:hlinkClick r:id="rId3"/>
              </a:rPr>
              <a:t>Matter of A-B-</a:t>
            </a:r>
            <a:r>
              <a:rPr lang="en-US" sz="2000" i="1" dirty="0"/>
              <a:t>)</a:t>
            </a:r>
            <a:r>
              <a:rPr lang="en-US" sz="2000" dirty="0"/>
              <a:t> </a:t>
            </a:r>
            <a:endParaRPr lang="en-US" sz="2000" dirty="0" smtClean="0"/>
          </a:p>
          <a:p>
            <a:pPr marL="0" lvl="0" indent="0">
              <a:buNone/>
            </a:pPr>
            <a:endParaRPr lang="en-US" sz="2000" dirty="0"/>
          </a:p>
          <a:p>
            <a:r>
              <a:rPr lang="en-US" sz="2000" dirty="0" smtClean="0"/>
              <a:t>Metering </a:t>
            </a:r>
          </a:p>
          <a:p>
            <a:endParaRPr lang="en-US" sz="2000" dirty="0" smtClean="0"/>
          </a:p>
          <a:p>
            <a:r>
              <a:rPr lang="en-US" sz="2000" dirty="0" smtClean="0"/>
              <a:t>Banning of individuals who do not present at a port of entry from applying for asylum. Currently enjoined.</a:t>
            </a:r>
          </a:p>
          <a:p>
            <a:pPr marL="0" indent="0">
              <a:buNone/>
            </a:pPr>
            <a:endParaRPr lang="en-US" sz="2000" dirty="0" smtClean="0"/>
          </a:p>
          <a:p>
            <a:r>
              <a:rPr lang="en-US" sz="2000" dirty="0" smtClean="0"/>
              <a:t>Third Country Transit Ban</a:t>
            </a:r>
          </a:p>
          <a:p>
            <a:pPr marL="0" indent="0">
              <a:buNone/>
            </a:pPr>
            <a:endParaRPr lang="en-US" sz="1450" dirty="0" smtClean="0"/>
          </a:p>
          <a:p>
            <a:pPr marL="0" indent="0">
              <a:buNone/>
            </a:pPr>
            <a:endParaRPr lang="en-US" sz="1450" dirty="0"/>
          </a:p>
          <a:p>
            <a:endParaRPr lang="en-US" sz="2000" dirty="0" smtClean="0"/>
          </a:p>
          <a:p>
            <a:endParaRPr lang="en-US" sz="2000" dirty="0" smtClean="0"/>
          </a:p>
          <a:p>
            <a:pPr lvl="0"/>
            <a:endParaRPr lang="en-US" sz="2000" dirty="0" smtClean="0"/>
          </a:p>
          <a:p>
            <a:pPr marL="0" lvl="0" indent="0">
              <a:buNone/>
            </a:pPr>
            <a:endParaRPr lang="en-US" sz="2000" b="1" dirty="0"/>
          </a:p>
          <a:p>
            <a:pPr marL="457200" lvl="1" indent="0">
              <a:buNone/>
            </a:pPr>
            <a:endParaRPr lang="en-US" sz="2000" dirty="0"/>
          </a:p>
          <a:p>
            <a:pPr lvl="1"/>
            <a:endParaRPr lang="en-US" sz="2000" dirty="0"/>
          </a:p>
          <a:p>
            <a:pPr lvl="1"/>
            <a:endParaRPr lang="en-US" dirty="0" smtClean="0"/>
          </a:p>
        </p:txBody>
      </p:sp>
    </p:spTree>
    <p:extLst>
      <p:ext uri="{BB962C8B-B14F-4D97-AF65-F5344CB8AC3E}">
        <p14:creationId xmlns:p14="http://schemas.microsoft.com/office/powerpoint/2010/main" val="576368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57200" y="1801906"/>
            <a:ext cx="8229600" cy="4449763"/>
          </a:xfrm>
        </p:spPr>
        <p:txBody>
          <a:bodyPr/>
          <a:lstStyle/>
          <a:p>
            <a:r>
              <a:rPr lang="en-US" sz="2000" dirty="0"/>
              <a:t>Migration Protection Protocols (MPP or Remain in Mexico)</a:t>
            </a:r>
          </a:p>
          <a:p>
            <a:pPr marL="0" indent="0">
              <a:buNone/>
            </a:pPr>
            <a:endParaRPr lang="en-US" sz="2000" dirty="0"/>
          </a:p>
          <a:p>
            <a:r>
              <a:rPr lang="en-US" sz="2000" dirty="0"/>
              <a:t>Asylum Cooperative Agreements (ACA) with Guatemala, Honduras and El Salvador  </a:t>
            </a:r>
          </a:p>
          <a:p>
            <a:endParaRPr lang="en-US" sz="2000" dirty="0"/>
          </a:p>
          <a:p>
            <a:r>
              <a:rPr lang="en-US" sz="2000" dirty="0"/>
              <a:t>Prompt Asylum Claim Review (PACR), applying to individuals other than Mexico, and the Humanitarian Asylum Review Process (HARP), applying to Mexican </a:t>
            </a:r>
            <a:r>
              <a:rPr lang="en-US" sz="2000" dirty="0" smtClean="0"/>
              <a:t>nationals. </a:t>
            </a:r>
            <a:r>
              <a:rPr lang="en-US" sz="2000" dirty="0"/>
              <a:t> </a:t>
            </a:r>
          </a:p>
        </p:txBody>
      </p:sp>
      <p:sp>
        <p:nvSpPr>
          <p:cNvPr id="3" name="Title 2"/>
          <p:cNvSpPr>
            <a:spLocks noGrp="1"/>
          </p:cNvSpPr>
          <p:nvPr>
            <p:ph type="title"/>
          </p:nvPr>
        </p:nvSpPr>
        <p:spPr/>
        <p:txBody>
          <a:bodyPr/>
          <a:lstStyle/>
          <a:p>
            <a:pPr algn="ctr"/>
            <a:r>
              <a:rPr lang="en-US" dirty="0"/>
              <a:t>Recent Changes to the U.S. Asylum System</a:t>
            </a:r>
          </a:p>
        </p:txBody>
      </p:sp>
    </p:spTree>
    <p:extLst>
      <p:ext uri="{BB962C8B-B14F-4D97-AF65-F5344CB8AC3E}">
        <p14:creationId xmlns:p14="http://schemas.microsoft.com/office/powerpoint/2010/main" val="2601150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r>
              <a:rPr lang="en-US" sz="2000" dirty="0" smtClean="0"/>
              <a:t>On March 20</a:t>
            </a:r>
            <a:r>
              <a:rPr lang="en-US" sz="2000" baseline="30000" dirty="0" smtClean="0"/>
              <a:t>th</a:t>
            </a:r>
            <a:r>
              <a:rPr lang="en-US" sz="2000" dirty="0" smtClean="0"/>
              <a:t>, the </a:t>
            </a:r>
            <a:r>
              <a:rPr lang="en-US" sz="2000" dirty="0"/>
              <a:t>CDC </a:t>
            </a:r>
            <a:r>
              <a:rPr lang="en-US" sz="2000" dirty="0" smtClean="0"/>
              <a:t>issued an Order that </a:t>
            </a:r>
            <a:r>
              <a:rPr lang="en-US" sz="2000" dirty="0"/>
              <a:t>authorizes the </a:t>
            </a:r>
            <a:r>
              <a:rPr lang="en-US" sz="2000" dirty="0" smtClean="0"/>
              <a:t>Customs and Border Protection (CBP) </a:t>
            </a:r>
            <a:r>
              <a:rPr lang="en-US" sz="2000" dirty="0"/>
              <a:t>to expel people who seek to enter the United States without documentation at the Canadian or Mexican borders, based on the argument that they could be “vectors” for COVID-19. </a:t>
            </a:r>
            <a:endParaRPr lang="en-US" sz="2000" dirty="0" smtClean="0"/>
          </a:p>
          <a:p>
            <a:endParaRPr lang="en-US" sz="2000" dirty="0"/>
          </a:p>
          <a:p>
            <a:r>
              <a:rPr lang="en-US" sz="2000" dirty="0" smtClean="0"/>
              <a:t> The </a:t>
            </a:r>
            <a:r>
              <a:rPr lang="en-US" sz="2000" dirty="0"/>
              <a:t>Order was originally meant to be in effect for 30 days, but on April 20th, the CDC extended it for an additional 30 days, </a:t>
            </a:r>
            <a:r>
              <a:rPr lang="en-US" sz="2000" dirty="0" smtClean="0"/>
              <a:t>and on May 20</a:t>
            </a:r>
            <a:r>
              <a:rPr lang="en-US" sz="2000" baseline="30000" dirty="0" smtClean="0"/>
              <a:t>th</a:t>
            </a:r>
            <a:r>
              <a:rPr lang="en-US" sz="2000" dirty="0" smtClean="0"/>
              <a:t>, extended it indefinitely.</a:t>
            </a:r>
            <a:endParaRPr lang="en-US" sz="2000" dirty="0"/>
          </a:p>
          <a:p>
            <a:endParaRPr lang="en-US" sz="2000" dirty="0"/>
          </a:p>
          <a:p>
            <a:r>
              <a:rPr lang="en-US" sz="2000" dirty="0" smtClean="0"/>
              <a:t>The Order grants the </a:t>
            </a:r>
            <a:r>
              <a:rPr lang="en-US" sz="2000" dirty="0"/>
              <a:t>Trump administration </a:t>
            </a:r>
            <a:r>
              <a:rPr lang="en-US" sz="2000" dirty="0" smtClean="0"/>
              <a:t>the authority to  </a:t>
            </a:r>
            <a:r>
              <a:rPr lang="en-US" sz="2000" dirty="0"/>
              <a:t>refuse access to U.S. territory and our asylum system to people seeking protection</a:t>
            </a:r>
            <a:r>
              <a:rPr lang="en-US" sz="2000" dirty="0" smtClean="0"/>
              <a:t>.</a:t>
            </a:r>
          </a:p>
          <a:p>
            <a:pPr marL="0" indent="0">
              <a:buNone/>
            </a:pPr>
            <a:endParaRPr lang="en-US" sz="2000" dirty="0" smtClean="0"/>
          </a:p>
          <a:p>
            <a:endParaRPr lang="en-US" sz="2000" dirty="0"/>
          </a:p>
        </p:txBody>
      </p:sp>
      <p:sp>
        <p:nvSpPr>
          <p:cNvPr id="3" name="Title 2"/>
          <p:cNvSpPr>
            <a:spLocks noGrp="1"/>
          </p:cNvSpPr>
          <p:nvPr>
            <p:ph type="title"/>
          </p:nvPr>
        </p:nvSpPr>
        <p:spPr/>
        <p:txBody>
          <a:bodyPr/>
          <a:lstStyle/>
          <a:p>
            <a:pPr algn="ctr"/>
            <a:r>
              <a:rPr lang="en-US" dirty="0"/>
              <a:t>U.S. </a:t>
            </a:r>
            <a:r>
              <a:rPr lang="en-US" dirty="0" smtClean="0"/>
              <a:t>Asylum System: </a:t>
            </a:r>
            <a:r>
              <a:rPr lang="en-US" dirty="0"/>
              <a:t>COVID-19 Update</a:t>
            </a:r>
          </a:p>
        </p:txBody>
      </p:sp>
    </p:spTree>
    <p:extLst>
      <p:ext uri="{BB962C8B-B14F-4D97-AF65-F5344CB8AC3E}">
        <p14:creationId xmlns:p14="http://schemas.microsoft.com/office/powerpoint/2010/main" val="517512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r>
              <a:rPr lang="en-US" dirty="0"/>
              <a:t> </a:t>
            </a:r>
            <a:r>
              <a:rPr lang="en-US" sz="2000" dirty="0"/>
              <a:t>By summarily turning back asylum seekers without any due process, the administration is in violation of core U.S. refugee and immigration </a:t>
            </a:r>
            <a:r>
              <a:rPr lang="en-US" sz="2000" dirty="0" smtClean="0"/>
              <a:t>laws. </a:t>
            </a:r>
          </a:p>
          <a:p>
            <a:pPr marL="0" indent="0">
              <a:buNone/>
            </a:pPr>
            <a:endParaRPr lang="en-US" sz="2000" dirty="0" smtClean="0"/>
          </a:p>
          <a:p>
            <a:r>
              <a:rPr lang="en-US" sz="2000" dirty="0" smtClean="0"/>
              <a:t>Since </a:t>
            </a:r>
            <a:r>
              <a:rPr lang="en-US" sz="2000" dirty="0"/>
              <a:t>the advent of COVID-19, CBP has already expelled at least </a:t>
            </a:r>
            <a:r>
              <a:rPr lang="en-US" sz="2000" dirty="0" smtClean="0"/>
              <a:t>41,000 </a:t>
            </a:r>
            <a:r>
              <a:rPr lang="en-US" sz="2000" dirty="0"/>
              <a:t>migrants, including asylum </a:t>
            </a:r>
            <a:r>
              <a:rPr lang="en-US" sz="2000" dirty="0" smtClean="0"/>
              <a:t>seekers</a:t>
            </a:r>
            <a:r>
              <a:rPr lang="en-US" sz="2000" dirty="0"/>
              <a:t> </a:t>
            </a:r>
            <a:r>
              <a:rPr lang="en-US" sz="2000" dirty="0" smtClean="0"/>
              <a:t>and unaccompanied children.  </a:t>
            </a:r>
            <a:endParaRPr lang="en-US" sz="2000" dirty="0"/>
          </a:p>
          <a:p>
            <a:endParaRPr lang="en-US" sz="2000" dirty="0"/>
          </a:p>
          <a:p>
            <a:r>
              <a:rPr lang="en-US" sz="2000" dirty="0" smtClean="0"/>
              <a:t>The </a:t>
            </a:r>
            <a:r>
              <a:rPr lang="en-US" sz="2000" dirty="0"/>
              <a:t>U.S. is obligated to comply with the principle of non-</a:t>
            </a:r>
            <a:r>
              <a:rPr lang="en-US" sz="2000" dirty="0" err="1"/>
              <a:t>refoulement</a:t>
            </a:r>
            <a:r>
              <a:rPr lang="en-US" sz="2000" dirty="0"/>
              <a:t>-an asylum seeker cannot be sent to another territory or state where they fear threats to their life or freedom on protected grounds. </a:t>
            </a:r>
            <a:endParaRPr lang="en-US" sz="2000" dirty="0" smtClean="0"/>
          </a:p>
          <a:p>
            <a:pPr marL="0" indent="0">
              <a:buNone/>
            </a:pPr>
            <a:endParaRPr lang="en-US" sz="2000" dirty="0"/>
          </a:p>
          <a:p>
            <a:pPr marL="0" indent="0">
              <a:buNone/>
            </a:pPr>
            <a:endParaRPr lang="en-US" dirty="0"/>
          </a:p>
        </p:txBody>
      </p:sp>
      <p:sp>
        <p:nvSpPr>
          <p:cNvPr id="3" name="Title 2"/>
          <p:cNvSpPr>
            <a:spLocks noGrp="1"/>
          </p:cNvSpPr>
          <p:nvPr>
            <p:ph type="title"/>
          </p:nvPr>
        </p:nvSpPr>
        <p:spPr/>
        <p:txBody>
          <a:bodyPr/>
          <a:lstStyle/>
          <a:p>
            <a:pPr algn="ctr"/>
            <a:r>
              <a:rPr lang="en-US" dirty="0"/>
              <a:t>U.S. Asylum System: COVID-19 Update</a:t>
            </a:r>
            <a:endParaRPr lang="en-US" b="0" dirty="0"/>
          </a:p>
        </p:txBody>
      </p:sp>
    </p:spTree>
    <p:extLst>
      <p:ext uri="{BB962C8B-B14F-4D97-AF65-F5344CB8AC3E}">
        <p14:creationId xmlns:p14="http://schemas.microsoft.com/office/powerpoint/2010/main" val="3532630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r>
              <a:rPr lang="en-US" sz="1800" dirty="0"/>
              <a:t>On June 15, the Departments of Justice and Homeland Security jointly released a series of </a:t>
            </a:r>
            <a:r>
              <a:rPr lang="en-US" sz="1800" b="1" dirty="0">
                <a:hlinkClick r:id="rId3"/>
              </a:rPr>
              <a:t>proposed changes</a:t>
            </a:r>
            <a:r>
              <a:rPr lang="en-US" sz="1800" dirty="0"/>
              <a:t> to the asylum system that, if implemented, would essentially make it impossible for almost anyone to find safety in the United States</a:t>
            </a:r>
            <a:r>
              <a:rPr lang="en-US" sz="1800" dirty="0" smtClean="0"/>
              <a:t>.</a:t>
            </a:r>
          </a:p>
          <a:p>
            <a:r>
              <a:rPr lang="en-US" sz="1800" dirty="0" smtClean="0"/>
              <a:t>161 pages of sweeping proposed changes that would entirely eviscerate the U.S. asylum system. </a:t>
            </a:r>
          </a:p>
          <a:p>
            <a:r>
              <a:rPr lang="en-US" sz="1800" dirty="0"/>
              <a:t>Completely barring granting of asylum on the basis of gender</a:t>
            </a:r>
          </a:p>
          <a:p>
            <a:r>
              <a:rPr lang="en-US" sz="1800" dirty="0"/>
              <a:t>Changing the very definition of “persecution”</a:t>
            </a:r>
          </a:p>
          <a:p>
            <a:r>
              <a:rPr lang="en-US" sz="1800" dirty="0"/>
              <a:t>Redefining some of the core grounds for asylum claims, including membership in a “particular social group,” which could have a dire impact on women and LGBTQ individuals.</a:t>
            </a:r>
          </a:p>
          <a:p>
            <a:r>
              <a:rPr lang="en-US" sz="1800" dirty="0"/>
              <a:t>Denying asylum to people who transited through other countries on their way to the United States</a:t>
            </a:r>
          </a:p>
          <a:p>
            <a:r>
              <a:rPr lang="en-US" sz="1800" dirty="0"/>
              <a:t>Denying asylum seekers basic due process and their day in court by allowing immigration judges to decide cases just based on asylum seekers’ written applications</a:t>
            </a:r>
          </a:p>
          <a:p>
            <a:endParaRPr lang="en-US" sz="2000" dirty="0" smtClean="0"/>
          </a:p>
          <a:p>
            <a:endParaRPr lang="en-US" sz="2000" dirty="0" smtClean="0"/>
          </a:p>
          <a:p>
            <a:endParaRPr lang="en-US" dirty="0"/>
          </a:p>
        </p:txBody>
      </p:sp>
      <p:sp>
        <p:nvSpPr>
          <p:cNvPr id="3" name="Title 2"/>
          <p:cNvSpPr>
            <a:spLocks noGrp="1"/>
          </p:cNvSpPr>
          <p:nvPr>
            <p:ph type="title"/>
          </p:nvPr>
        </p:nvSpPr>
        <p:spPr/>
        <p:txBody>
          <a:bodyPr/>
          <a:lstStyle/>
          <a:p>
            <a:r>
              <a:rPr lang="en-US" dirty="0" smtClean="0"/>
              <a:t>Proposed Asylum Regulations</a:t>
            </a:r>
            <a:endParaRPr lang="en-US" dirty="0"/>
          </a:p>
        </p:txBody>
      </p:sp>
    </p:spTree>
    <p:extLst>
      <p:ext uri="{BB962C8B-B14F-4D97-AF65-F5344CB8AC3E}">
        <p14:creationId xmlns:p14="http://schemas.microsoft.com/office/powerpoint/2010/main" val="563994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r>
              <a:rPr lang="en-US" dirty="0" smtClean="0"/>
              <a:t>30-day period during which the public can provide comments</a:t>
            </a:r>
          </a:p>
          <a:p>
            <a:r>
              <a:rPr lang="en-US" dirty="0"/>
              <a:t>The Rule essentially takes many of the most egregious changes to the U.S. asylum system from the last three years, adds upon them, and when taken together, would effectively eliminate asylum eligibility for almost everyone who seeks it. </a:t>
            </a:r>
          </a:p>
        </p:txBody>
      </p:sp>
      <p:sp>
        <p:nvSpPr>
          <p:cNvPr id="3" name="Title 2"/>
          <p:cNvSpPr>
            <a:spLocks noGrp="1"/>
          </p:cNvSpPr>
          <p:nvPr>
            <p:ph type="title"/>
          </p:nvPr>
        </p:nvSpPr>
        <p:spPr/>
        <p:txBody>
          <a:bodyPr/>
          <a:lstStyle/>
          <a:p>
            <a:r>
              <a:rPr lang="en-US" dirty="0" smtClean="0"/>
              <a:t>Proposed Asylum Regulations</a:t>
            </a:r>
            <a:endParaRPr lang="en-US" dirty="0"/>
          </a:p>
        </p:txBody>
      </p:sp>
    </p:spTree>
    <p:extLst>
      <p:ext uri="{BB962C8B-B14F-4D97-AF65-F5344CB8AC3E}">
        <p14:creationId xmlns:p14="http://schemas.microsoft.com/office/powerpoint/2010/main" val="444098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Proposed Changes &amp; Impact</a:t>
            </a:r>
            <a:endParaRPr lang="en-US" dirty="0"/>
          </a:p>
        </p:txBody>
      </p:sp>
      <p:sp>
        <p:nvSpPr>
          <p:cNvPr id="3" name="Content Placeholder 2"/>
          <p:cNvSpPr>
            <a:spLocks noGrp="1"/>
          </p:cNvSpPr>
          <p:nvPr>
            <p:ph sz="half" idx="1"/>
          </p:nvPr>
        </p:nvSpPr>
        <p:spPr>
          <a:xfrm>
            <a:off x="152400" y="1524000"/>
            <a:ext cx="3352800" cy="4398819"/>
          </a:xfrm>
        </p:spPr>
        <p:txBody>
          <a:bodyPr/>
          <a:lstStyle/>
          <a:p>
            <a:pPr marL="0" indent="0">
              <a:buNone/>
            </a:pPr>
            <a:r>
              <a:rPr lang="en-US" sz="1800" b="1" dirty="0" smtClean="0"/>
              <a:t>CURRENT LAW</a:t>
            </a:r>
            <a:endParaRPr lang="en-US" sz="1800" dirty="0" smtClean="0"/>
          </a:p>
          <a:p>
            <a:r>
              <a:rPr lang="en-US" sz="1600" dirty="0"/>
              <a:t>Every asylum applicant who passes a CFI has the right to testify (and call witnesses) before a judge about their persecution</a:t>
            </a:r>
            <a:r>
              <a:rPr lang="en-US" sz="1600" dirty="0" smtClean="0"/>
              <a:t>.</a:t>
            </a:r>
          </a:p>
          <a:p>
            <a:endParaRPr lang="en-US" sz="1600" dirty="0" smtClean="0"/>
          </a:p>
          <a:p>
            <a:endParaRPr lang="en-US" sz="1600" dirty="0" smtClean="0"/>
          </a:p>
          <a:p>
            <a:endParaRPr lang="en-US" sz="1600" dirty="0"/>
          </a:p>
          <a:p>
            <a:r>
              <a:rPr lang="en-US" sz="1600" dirty="0"/>
              <a:t>Persecution is defined as</a:t>
            </a:r>
            <a:r>
              <a:rPr lang="en-US" sz="1800" dirty="0">
                <a:solidFill>
                  <a:srgbClr val="000000"/>
                </a:solidFill>
                <a:latin typeface="Calibri" panose="020F0502020204030204" pitchFamily="34" charset="0"/>
              </a:rPr>
              <a:t> “</a:t>
            </a:r>
            <a:r>
              <a:rPr lang="en-US" sz="1600" dirty="0">
                <a:solidFill>
                  <a:srgbClr val="000000"/>
                </a:solidFill>
                <a:latin typeface="Calibri" panose="020F0502020204030204" pitchFamily="34" charset="0"/>
              </a:rPr>
              <a:t>a threat to the life or freedom of, or the infliction of suffering or harm upon, those who differ in a way regarded as offensive.” </a:t>
            </a:r>
          </a:p>
          <a:p>
            <a:pPr marL="0" indent="0">
              <a:buNone/>
            </a:pPr>
            <a:endParaRPr lang="en-US" sz="1600" dirty="0"/>
          </a:p>
          <a:p>
            <a:endParaRPr lang="en-US" sz="1600" dirty="0" smtClean="0"/>
          </a:p>
          <a:p>
            <a:endParaRPr lang="en-US" sz="1600" dirty="0" smtClean="0"/>
          </a:p>
          <a:p>
            <a:endParaRPr lang="en-US" sz="1600" dirty="0" smtClean="0"/>
          </a:p>
          <a:p>
            <a:endParaRPr lang="en-US" sz="1600" dirty="0" smtClean="0"/>
          </a:p>
          <a:p>
            <a:pPr marL="0" indent="0">
              <a:buNone/>
            </a:pPr>
            <a:endParaRPr lang="en-US" sz="1600" dirty="0"/>
          </a:p>
          <a:p>
            <a:endParaRPr lang="en-US" sz="1800" dirty="0"/>
          </a:p>
          <a:p>
            <a:endParaRPr lang="en-US" sz="1800" dirty="0"/>
          </a:p>
          <a:p>
            <a:endParaRPr lang="en-US" sz="1800" dirty="0" smtClean="0"/>
          </a:p>
          <a:p>
            <a:endParaRPr lang="en-US" sz="1800" dirty="0"/>
          </a:p>
        </p:txBody>
      </p:sp>
      <p:sp>
        <p:nvSpPr>
          <p:cNvPr id="4" name="Content Placeholder 3"/>
          <p:cNvSpPr>
            <a:spLocks noGrp="1"/>
          </p:cNvSpPr>
          <p:nvPr>
            <p:ph sz="half" idx="2"/>
          </p:nvPr>
        </p:nvSpPr>
        <p:spPr>
          <a:xfrm>
            <a:off x="3352800" y="1524000"/>
            <a:ext cx="3048000" cy="4505181"/>
          </a:xfrm>
        </p:spPr>
        <p:txBody>
          <a:bodyPr/>
          <a:lstStyle/>
          <a:p>
            <a:pPr marL="0" indent="0">
              <a:buNone/>
            </a:pPr>
            <a:r>
              <a:rPr lang="en-US" sz="1800" b="1" dirty="0" smtClean="0"/>
              <a:t>NEW RULE</a:t>
            </a:r>
          </a:p>
          <a:p>
            <a:r>
              <a:rPr lang="en-US" sz="1600" dirty="0" smtClean="0"/>
              <a:t>A judge can essentially deny asylum, without a hearing, if they think that the application, on its face, does not present a “good” asylum claim </a:t>
            </a:r>
          </a:p>
          <a:p>
            <a:endParaRPr lang="en-US" sz="1600" dirty="0" smtClean="0"/>
          </a:p>
          <a:p>
            <a:r>
              <a:rPr lang="en-US" sz="1600" dirty="0"/>
              <a:t>Very narrow definition- The rule emphasizes that the harm must be “extreme” and that threats must be “exigent.” No guidance on adjudicating claims by children. It also does not require adjudicators to consider cumulative harm.</a:t>
            </a:r>
          </a:p>
          <a:p>
            <a:endParaRPr lang="en-US" sz="1600" dirty="0" smtClean="0"/>
          </a:p>
          <a:p>
            <a:endParaRPr lang="en-US" sz="1600" dirty="0" smtClean="0"/>
          </a:p>
          <a:p>
            <a:pPr marL="0" indent="0">
              <a:buNone/>
            </a:pPr>
            <a:endParaRPr lang="en-US" sz="1600" dirty="0" smtClean="0"/>
          </a:p>
        </p:txBody>
      </p:sp>
      <p:sp>
        <p:nvSpPr>
          <p:cNvPr id="5" name="Slide Number Placeholder 4"/>
          <p:cNvSpPr>
            <a:spLocks noGrp="1"/>
          </p:cNvSpPr>
          <p:nvPr>
            <p:ph type="sldNum" sz="quarter" idx="12"/>
          </p:nvPr>
        </p:nvSpPr>
        <p:spPr/>
        <p:txBody>
          <a:bodyPr/>
          <a:lstStyle/>
          <a:p>
            <a:fld id="{99D6A27F-DE48-4672-BD2C-C19A7F5FF4F9}" type="slidenum">
              <a:rPr lang="en-US" b="1" smtClean="0">
                <a:solidFill>
                  <a:schemeClr val="bg1"/>
                </a:solidFill>
              </a:rPr>
              <a:pPr/>
              <a:t>12</a:t>
            </a:fld>
            <a:endParaRPr lang="en-US" b="1" dirty="0">
              <a:solidFill>
                <a:schemeClr val="bg1"/>
              </a:solidFill>
            </a:endParaRPr>
          </a:p>
        </p:txBody>
      </p:sp>
      <p:sp>
        <p:nvSpPr>
          <p:cNvPr id="6" name="TextBox 5"/>
          <p:cNvSpPr txBox="1"/>
          <p:nvPr/>
        </p:nvSpPr>
        <p:spPr>
          <a:xfrm>
            <a:off x="6553200" y="1417638"/>
            <a:ext cx="2362200" cy="5638467"/>
          </a:xfrm>
          <a:prstGeom prst="rect">
            <a:avLst/>
          </a:prstGeom>
          <a:noFill/>
        </p:spPr>
        <p:txBody>
          <a:bodyPr wrap="square" rtlCol="0">
            <a:spAutoFit/>
          </a:bodyPr>
          <a:lstStyle/>
          <a:p>
            <a:pPr>
              <a:spcBef>
                <a:spcPct val="20000"/>
              </a:spcBef>
              <a:buClr>
                <a:srgbClr val="BFBB98"/>
              </a:buClr>
              <a:buFont typeface="Wingdings" panose="05000000000000000000" pitchFamily="2" charset="2"/>
            </a:pPr>
            <a:r>
              <a:rPr lang="en-US" b="1" dirty="0">
                <a:latin typeface="+mj-lt"/>
              </a:rPr>
              <a:t>IMPACT</a:t>
            </a:r>
          </a:p>
          <a:p>
            <a:pPr marL="285750" indent="-285750">
              <a:spcBef>
                <a:spcPct val="20000"/>
              </a:spcBef>
              <a:buClr>
                <a:srgbClr val="BFBB98"/>
              </a:buClr>
              <a:buFont typeface="Wingdings" panose="05000000000000000000" pitchFamily="2" charset="2"/>
              <a:buChar char="§"/>
            </a:pPr>
            <a:r>
              <a:rPr lang="en-US" sz="1600" dirty="0">
                <a:latin typeface="+mj-lt"/>
              </a:rPr>
              <a:t>Asylum applicants that don’t speak English, are illiterate and filing pro se may not get the </a:t>
            </a:r>
            <a:r>
              <a:rPr lang="en-US" sz="1600" dirty="0" smtClean="0">
                <a:latin typeface="+mj-lt"/>
              </a:rPr>
              <a:t>chance </a:t>
            </a:r>
            <a:r>
              <a:rPr lang="en-US" sz="1600" dirty="0">
                <a:latin typeface="+mj-lt"/>
              </a:rPr>
              <a:t>to defend their </a:t>
            </a:r>
            <a:r>
              <a:rPr lang="en-US" sz="1600" dirty="0" smtClean="0">
                <a:latin typeface="+mj-lt"/>
              </a:rPr>
              <a:t>case</a:t>
            </a:r>
          </a:p>
          <a:p>
            <a:pPr>
              <a:spcBef>
                <a:spcPct val="20000"/>
              </a:spcBef>
              <a:buClr>
                <a:srgbClr val="BFBB98"/>
              </a:buClr>
            </a:pPr>
            <a:endParaRPr lang="en-US" sz="1600" dirty="0" smtClean="0">
              <a:latin typeface="+mj-lt"/>
            </a:endParaRPr>
          </a:p>
          <a:p>
            <a:pPr marL="285750" indent="-285750">
              <a:spcBef>
                <a:spcPct val="20000"/>
              </a:spcBef>
              <a:buClr>
                <a:srgbClr val="BFBB98"/>
              </a:buClr>
              <a:buFont typeface="Wingdings" panose="05000000000000000000" pitchFamily="2" charset="2"/>
              <a:buChar char="§"/>
            </a:pPr>
            <a:r>
              <a:rPr lang="en-US" sz="1600" dirty="0"/>
              <a:t>Applicants who have suffered multiple “minor” beatings, death threats, or multiple short detentions would likely be disqualified under the proposed rule</a:t>
            </a:r>
          </a:p>
          <a:p>
            <a:pPr marL="285750" indent="-285750">
              <a:spcBef>
                <a:spcPct val="20000"/>
              </a:spcBef>
              <a:buClr>
                <a:srgbClr val="BFBB98"/>
              </a:buClr>
              <a:buFont typeface="Wingdings" panose="05000000000000000000" pitchFamily="2" charset="2"/>
              <a:buChar char="•"/>
            </a:pPr>
            <a:endParaRPr lang="en-US" sz="1600" dirty="0" smtClean="0">
              <a:latin typeface="+mj-lt"/>
            </a:endParaRPr>
          </a:p>
          <a:p>
            <a:pPr>
              <a:spcBef>
                <a:spcPct val="20000"/>
              </a:spcBef>
              <a:buClr>
                <a:srgbClr val="BFBB98"/>
              </a:buClr>
            </a:pPr>
            <a:endParaRPr lang="en-US" sz="1600" dirty="0">
              <a:latin typeface="+mj-lt"/>
            </a:endParaRPr>
          </a:p>
          <a:p>
            <a:pPr marL="285750" indent="-285750">
              <a:spcBef>
                <a:spcPct val="20000"/>
              </a:spcBef>
              <a:buClr>
                <a:srgbClr val="BFBB98"/>
              </a:buClr>
              <a:buFont typeface="Arial" panose="020B0604020202020204" pitchFamily="34" charset="0"/>
              <a:buChar char="•"/>
            </a:pPr>
            <a:endParaRPr lang="en-US" sz="1600" dirty="0" smtClean="0">
              <a:latin typeface="+mj-lt"/>
            </a:endParaRPr>
          </a:p>
          <a:p>
            <a:pPr marL="285750" indent="-285750">
              <a:spcBef>
                <a:spcPct val="20000"/>
              </a:spcBef>
              <a:buClr>
                <a:srgbClr val="BFBB98"/>
              </a:buClr>
              <a:buFont typeface="Arial" panose="020B0604020202020204" pitchFamily="34" charset="0"/>
              <a:buChar char="•"/>
            </a:pPr>
            <a:endParaRPr lang="en-US" sz="1600" dirty="0">
              <a:latin typeface="+mj-lt"/>
            </a:endParaRPr>
          </a:p>
        </p:txBody>
      </p:sp>
    </p:spTree>
    <p:extLst>
      <p:ext uri="{BB962C8B-B14F-4D97-AF65-F5344CB8AC3E}">
        <p14:creationId xmlns:p14="http://schemas.microsoft.com/office/powerpoint/2010/main" val="30852304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pPr algn="ctr"/>
            <a:r>
              <a:rPr lang="en-US" dirty="0" smtClean="0"/>
              <a:t>Proposed Changes &amp; Impact</a:t>
            </a:r>
            <a:endParaRPr lang="en-US" dirty="0"/>
          </a:p>
        </p:txBody>
      </p:sp>
      <p:sp>
        <p:nvSpPr>
          <p:cNvPr id="3" name="Content Placeholder 2"/>
          <p:cNvSpPr>
            <a:spLocks noGrp="1"/>
          </p:cNvSpPr>
          <p:nvPr>
            <p:ph sz="half" idx="1"/>
          </p:nvPr>
        </p:nvSpPr>
        <p:spPr>
          <a:xfrm>
            <a:off x="152400" y="1066800"/>
            <a:ext cx="3352800" cy="4398819"/>
          </a:xfrm>
        </p:spPr>
        <p:txBody>
          <a:bodyPr/>
          <a:lstStyle/>
          <a:p>
            <a:pPr marL="0" indent="0">
              <a:buNone/>
            </a:pPr>
            <a:r>
              <a:rPr lang="en-US" sz="1800" b="1" dirty="0" smtClean="0"/>
              <a:t>CURRENT LAW</a:t>
            </a:r>
            <a:endParaRPr lang="en-US" sz="1800" dirty="0" smtClean="0"/>
          </a:p>
          <a:p>
            <a:r>
              <a:rPr lang="en-US" sz="1600" dirty="0"/>
              <a:t>PSGs are defined and should be assessed on a case-by-case basis in conjunction with all supporting evidence and </a:t>
            </a:r>
            <a:r>
              <a:rPr lang="en-US" sz="1600" dirty="0" smtClean="0"/>
              <a:t>information</a:t>
            </a:r>
          </a:p>
          <a:p>
            <a:endParaRPr lang="en-US" sz="1600" dirty="0" smtClean="0"/>
          </a:p>
          <a:p>
            <a:endParaRPr lang="en-US" sz="1600" dirty="0"/>
          </a:p>
          <a:p>
            <a:endParaRPr lang="en-US" sz="1600" dirty="0"/>
          </a:p>
          <a:p>
            <a:r>
              <a:rPr lang="en-US" sz="1600" dirty="0"/>
              <a:t>You can update your asylum application any time before your hearing. Can also redefine PSG on appeal or in a Motion to Reopen</a:t>
            </a:r>
          </a:p>
          <a:p>
            <a:endParaRPr lang="en-US" sz="1600" dirty="0"/>
          </a:p>
          <a:p>
            <a:endParaRPr lang="en-US" sz="1600" dirty="0">
              <a:solidFill>
                <a:srgbClr val="000000"/>
              </a:solidFill>
              <a:latin typeface="Calibri" panose="020F0502020204030204" pitchFamily="34" charset="0"/>
            </a:endParaRPr>
          </a:p>
          <a:p>
            <a:endParaRPr lang="en-US" sz="1600" dirty="0">
              <a:solidFill>
                <a:srgbClr val="000000"/>
              </a:solidFill>
              <a:latin typeface="Calibri" panose="020F0502020204030204" pitchFamily="34" charset="0"/>
            </a:endParaRPr>
          </a:p>
          <a:p>
            <a:endParaRPr lang="en-US" sz="1600" dirty="0" smtClean="0"/>
          </a:p>
          <a:p>
            <a:endParaRPr lang="en-US" sz="1600" dirty="0"/>
          </a:p>
          <a:p>
            <a:endParaRPr lang="en-US" sz="1600" dirty="0" smtClean="0"/>
          </a:p>
          <a:p>
            <a:endParaRPr lang="en-US" sz="1600" dirty="0" smtClean="0"/>
          </a:p>
          <a:p>
            <a:pPr marL="0" indent="0">
              <a:buNone/>
            </a:pPr>
            <a:endParaRPr lang="en-US" sz="1600" dirty="0"/>
          </a:p>
          <a:p>
            <a:endParaRPr lang="en-US" sz="1800" dirty="0"/>
          </a:p>
          <a:p>
            <a:endParaRPr lang="en-US" sz="1800" dirty="0"/>
          </a:p>
          <a:p>
            <a:endParaRPr lang="en-US" sz="1800" dirty="0" smtClean="0"/>
          </a:p>
          <a:p>
            <a:endParaRPr lang="en-US" sz="1800" dirty="0"/>
          </a:p>
        </p:txBody>
      </p:sp>
      <p:sp>
        <p:nvSpPr>
          <p:cNvPr id="4" name="Content Placeholder 3"/>
          <p:cNvSpPr>
            <a:spLocks noGrp="1"/>
          </p:cNvSpPr>
          <p:nvPr>
            <p:ph sz="half" idx="2"/>
          </p:nvPr>
        </p:nvSpPr>
        <p:spPr>
          <a:xfrm>
            <a:off x="3390900" y="1066800"/>
            <a:ext cx="3048000" cy="4505181"/>
          </a:xfrm>
        </p:spPr>
        <p:txBody>
          <a:bodyPr/>
          <a:lstStyle/>
          <a:p>
            <a:pPr marL="0" indent="0">
              <a:buNone/>
            </a:pPr>
            <a:r>
              <a:rPr lang="en-US" sz="1800" b="1" dirty="0" smtClean="0"/>
              <a:t>NEW RULE</a:t>
            </a:r>
            <a:endParaRPr lang="en-US" sz="1600" dirty="0"/>
          </a:p>
          <a:p>
            <a:pPr>
              <a:spcBef>
                <a:spcPts val="0"/>
              </a:spcBef>
            </a:pPr>
            <a:r>
              <a:rPr lang="en-US" sz="1600" dirty="0"/>
              <a:t>Many new bases which would make PSG insufficient- such as high rate of crime in a country </a:t>
            </a:r>
            <a:r>
              <a:rPr lang="en-US" sz="1600" dirty="0" smtClean="0"/>
              <a:t>or </a:t>
            </a:r>
            <a:r>
              <a:rPr lang="en-US" sz="1600" dirty="0" smtClean="0">
                <a:latin typeface="Calibri" panose="020F0502020204030204" pitchFamily="34" charset="0"/>
                <a:ea typeface="Calibri" panose="020F0502020204030204" pitchFamily="34" charset="0"/>
              </a:rPr>
              <a:t>being </a:t>
            </a:r>
            <a:r>
              <a:rPr lang="en-US" sz="1600" dirty="0">
                <a:latin typeface="Calibri" panose="020F0502020204030204" pitchFamily="34" charset="0"/>
                <a:ea typeface="Calibri" panose="020F0502020204030204" pitchFamily="34" charset="0"/>
              </a:rPr>
              <a:t>the victim of a private criminal act of which gov’t authorities were unaware or </a:t>
            </a:r>
            <a:r>
              <a:rPr lang="en-US" sz="1600" dirty="0" smtClean="0">
                <a:latin typeface="Calibri" panose="020F0502020204030204" pitchFamily="34" charset="0"/>
                <a:ea typeface="Calibri" panose="020F0502020204030204" pitchFamily="34" charset="0"/>
              </a:rPr>
              <a:t>uninvolved</a:t>
            </a:r>
          </a:p>
          <a:p>
            <a:pPr>
              <a:spcBef>
                <a:spcPts val="0"/>
              </a:spcBef>
            </a:pPr>
            <a:endParaRPr lang="en-US" sz="1600" dirty="0">
              <a:latin typeface="Calibri" panose="020F0502020204030204" pitchFamily="34" charset="0"/>
            </a:endParaRPr>
          </a:p>
          <a:p>
            <a:pPr>
              <a:spcBef>
                <a:spcPts val="0"/>
              </a:spcBef>
            </a:pPr>
            <a:r>
              <a:rPr lang="en-US" sz="1600" dirty="0"/>
              <a:t>One chance to define their particularized social group- can’t do it on appeal, or with </a:t>
            </a:r>
            <a:r>
              <a:rPr lang="en-US" sz="1600" dirty="0" smtClean="0"/>
              <a:t>an </a:t>
            </a:r>
            <a:r>
              <a:rPr lang="en-US" sz="1600" dirty="0"/>
              <a:t>attorney, or even if you have a claim for ineffective assistance of counsel</a:t>
            </a:r>
          </a:p>
          <a:p>
            <a:pPr>
              <a:spcBef>
                <a:spcPts val="0"/>
              </a:spcBef>
            </a:pPr>
            <a:endParaRPr lang="en-US" sz="1600" dirty="0"/>
          </a:p>
          <a:p>
            <a:pPr>
              <a:spcBef>
                <a:spcPts val="0"/>
              </a:spcBef>
            </a:pPr>
            <a:endParaRPr lang="en-US" sz="1600" dirty="0" smtClean="0"/>
          </a:p>
          <a:p>
            <a:pPr>
              <a:spcBef>
                <a:spcPts val="0"/>
              </a:spcBef>
            </a:pPr>
            <a:endParaRPr lang="en-US" sz="1600" dirty="0" smtClean="0"/>
          </a:p>
          <a:p>
            <a:endParaRPr lang="en-US" sz="1600" dirty="0" smtClean="0"/>
          </a:p>
        </p:txBody>
      </p:sp>
      <p:sp>
        <p:nvSpPr>
          <p:cNvPr id="5" name="Slide Number Placeholder 4"/>
          <p:cNvSpPr>
            <a:spLocks noGrp="1"/>
          </p:cNvSpPr>
          <p:nvPr>
            <p:ph type="sldNum" sz="quarter" idx="12"/>
          </p:nvPr>
        </p:nvSpPr>
        <p:spPr/>
        <p:txBody>
          <a:bodyPr/>
          <a:lstStyle/>
          <a:p>
            <a:fld id="{99D6A27F-DE48-4672-BD2C-C19A7F5FF4F9}" type="slidenum">
              <a:rPr lang="en-US" b="1" smtClean="0">
                <a:solidFill>
                  <a:schemeClr val="bg1"/>
                </a:solidFill>
              </a:rPr>
              <a:pPr/>
              <a:t>13</a:t>
            </a:fld>
            <a:endParaRPr lang="en-US" b="1" dirty="0">
              <a:solidFill>
                <a:schemeClr val="bg1"/>
              </a:solidFill>
            </a:endParaRPr>
          </a:p>
        </p:txBody>
      </p:sp>
      <p:sp>
        <p:nvSpPr>
          <p:cNvPr id="6" name="TextBox 5"/>
          <p:cNvSpPr txBox="1"/>
          <p:nvPr/>
        </p:nvSpPr>
        <p:spPr>
          <a:xfrm>
            <a:off x="6324600" y="1085850"/>
            <a:ext cx="2590800" cy="5370701"/>
          </a:xfrm>
          <a:prstGeom prst="rect">
            <a:avLst/>
          </a:prstGeom>
          <a:noFill/>
        </p:spPr>
        <p:txBody>
          <a:bodyPr wrap="square" rtlCol="0">
            <a:spAutoFit/>
          </a:bodyPr>
          <a:lstStyle/>
          <a:p>
            <a:pPr>
              <a:spcBef>
                <a:spcPct val="20000"/>
              </a:spcBef>
              <a:buClr>
                <a:srgbClr val="BFBB98"/>
              </a:buClr>
              <a:buFont typeface="Wingdings" panose="05000000000000000000" pitchFamily="2" charset="2"/>
            </a:pPr>
            <a:r>
              <a:rPr lang="en-US" b="1" dirty="0" smtClean="0">
                <a:latin typeface="+mj-lt"/>
              </a:rPr>
              <a:t>IMPACT</a:t>
            </a:r>
            <a:endParaRPr lang="en-US" sz="1600" dirty="0" smtClean="0"/>
          </a:p>
          <a:p>
            <a:pPr marL="285750" indent="-285750">
              <a:buFont typeface="Wingdings" panose="05000000000000000000" pitchFamily="2" charset="2"/>
              <a:buChar char="§"/>
            </a:pPr>
            <a:r>
              <a:rPr lang="en-US" sz="1600" dirty="0"/>
              <a:t>Victims of gang violence, or private actors – especially in dangerous countries like Northern Triangle would essentially be ineligible for </a:t>
            </a:r>
            <a:r>
              <a:rPr lang="en-US" sz="1600" dirty="0" smtClean="0"/>
              <a:t>asylum</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ea typeface="Calibri" panose="020F0502020204030204" pitchFamily="34" charset="0"/>
              </a:rPr>
              <a:t>An asylum seeker’s life </a:t>
            </a:r>
            <a:r>
              <a:rPr lang="en-US" sz="1600" dirty="0" smtClean="0">
                <a:ea typeface="Calibri" panose="020F0502020204030204" pitchFamily="34" charset="0"/>
              </a:rPr>
              <a:t>would essentially depend on their </a:t>
            </a:r>
            <a:r>
              <a:rPr lang="en-US" sz="1600" dirty="0">
                <a:ea typeface="Calibri" panose="020F0502020204030204" pitchFamily="34" charset="0"/>
              </a:rPr>
              <a:t>ability to expertly craft arguments in the English language in a way that satisfies highly technical legal requirements. </a:t>
            </a:r>
            <a:r>
              <a:rPr lang="en-US" sz="1600" dirty="0"/>
              <a:t>Also no form of relief for people with bad attorneys</a:t>
            </a:r>
          </a:p>
          <a:p>
            <a:pPr marL="285750" indent="-285750">
              <a:buFont typeface="Wingdings" panose="05000000000000000000" pitchFamily="2" charset="2"/>
              <a:buChar char="§"/>
            </a:pPr>
            <a:endParaRPr lang="en-US" sz="1600" dirty="0"/>
          </a:p>
          <a:p>
            <a:endParaRPr lang="en-US" sz="1600" dirty="0"/>
          </a:p>
          <a:p>
            <a:endParaRPr lang="en-US" sz="1050" dirty="0"/>
          </a:p>
          <a:p>
            <a:endParaRPr lang="en-US" sz="1050" dirty="0"/>
          </a:p>
        </p:txBody>
      </p:sp>
    </p:spTree>
    <p:extLst>
      <p:ext uri="{BB962C8B-B14F-4D97-AF65-F5344CB8AC3E}">
        <p14:creationId xmlns:p14="http://schemas.microsoft.com/office/powerpoint/2010/main" val="19620044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pPr algn="ctr"/>
            <a:r>
              <a:rPr lang="en-US" dirty="0" smtClean="0"/>
              <a:t>Proposed Changes &amp; Impact</a:t>
            </a:r>
            <a:endParaRPr lang="en-US" dirty="0"/>
          </a:p>
        </p:txBody>
      </p:sp>
      <p:sp>
        <p:nvSpPr>
          <p:cNvPr id="3" name="Content Placeholder 2"/>
          <p:cNvSpPr>
            <a:spLocks noGrp="1"/>
          </p:cNvSpPr>
          <p:nvPr>
            <p:ph sz="half" idx="1"/>
          </p:nvPr>
        </p:nvSpPr>
        <p:spPr>
          <a:xfrm>
            <a:off x="76200" y="914400"/>
            <a:ext cx="3352800" cy="4398819"/>
          </a:xfrm>
        </p:spPr>
        <p:txBody>
          <a:bodyPr/>
          <a:lstStyle/>
          <a:p>
            <a:pPr marL="0" indent="0">
              <a:buNone/>
            </a:pPr>
            <a:r>
              <a:rPr lang="en-US" sz="1800" b="1" dirty="0" smtClean="0"/>
              <a:t>CURRENT LAW</a:t>
            </a:r>
            <a:endParaRPr lang="en-US" sz="1800" dirty="0" smtClean="0"/>
          </a:p>
          <a:p>
            <a:r>
              <a:rPr lang="en-US" sz="1600" dirty="0" smtClean="0"/>
              <a:t>Applicants fleeing gender based violence could succeed in asylum based on PSG, political opinion, or even potentially religion</a:t>
            </a:r>
          </a:p>
          <a:p>
            <a:endParaRPr lang="en-US" sz="1600" dirty="0" smtClean="0"/>
          </a:p>
          <a:p>
            <a:pPr marL="0" indent="0">
              <a:buNone/>
            </a:pPr>
            <a:endParaRPr lang="en-US" sz="1600" dirty="0"/>
          </a:p>
          <a:p>
            <a:r>
              <a:rPr lang="en-US" sz="1600" dirty="0" smtClean="0"/>
              <a:t>Asylum applicants must show that their persecution is on account of (“nexus”) a protected ground- all assessed on a case-by-case basis</a:t>
            </a:r>
            <a:endParaRPr lang="en-US" sz="1600" dirty="0"/>
          </a:p>
          <a:p>
            <a:endParaRPr lang="en-US" sz="1600" dirty="0"/>
          </a:p>
          <a:p>
            <a:endParaRPr lang="en-US" sz="1600" dirty="0">
              <a:solidFill>
                <a:srgbClr val="000000"/>
              </a:solidFill>
              <a:latin typeface="Calibri" panose="020F0502020204030204" pitchFamily="34" charset="0"/>
            </a:endParaRPr>
          </a:p>
          <a:p>
            <a:endParaRPr lang="en-US" sz="1600" dirty="0">
              <a:solidFill>
                <a:srgbClr val="000000"/>
              </a:solidFill>
              <a:latin typeface="Calibri" panose="020F0502020204030204" pitchFamily="34" charset="0"/>
            </a:endParaRPr>
          </a:p>
          <a:p>
            <a:endParaRPr lang="en-US" sz="1600" dirty="0" smtClean="0"/>
          </a:p>
          <a:p>
            <a:endParaRPr lang="en-US" sz="1600" dirty="0"/>
          </a:p>
          <a:p>
            <a:endParaRPr lang="en-US" sz="1600" dirty="0" smtClean="0"/>
          </a:p>
          <a:p>
            <a:endParaRPr lang="en-US" sz="1600" dirty="0" smtClean="0"/>
          </a:p>
          <a:p>
            <a:pPr marL="0" indent="0">
              <a:buNone/>
            </a:pPr>
            <a:endParaRPr lang="en-US" sz="1600" dirty="0"/>
          </a:p>
          <a:p>
            <a:endParaRPr lang="en-US" sz="1800" dirty="0"/>
          </a:p>
          <a:p>
            <a:endParaRPr lang="en-US" sz="1800" dirty="0"/>
          </a:p>
          <a:p>
            <a:endParaRPr lang="en-US" sz="1800" dirty="0" smtClean="0"/>
          </a:p>
          <a:p>
            <a:endParaRPr lang="en-US" sz="1800" dirty="0"/>
          </a:p>
        </p:txBody>
      </p:sp>
      <p:sp>
        <p:nvSpPr>
          <p:cNvPr id="4" name="Content Placeholder 3"/>
          <p:cNvSpPr>
            <a:spLocks noGrp="1"/>
          </p:cNvSpPr>
          <p:nvPr>
            <p:ph sz="half" idx="2"/>
          </p:nvPr>
        </p:nvSpPr>
        <p:spPr>
          <a:xfrm>
            <a:off x="3390900" y="914400"/>
            <a:ext cx="2876550" cy="4505181"/>
          </a:xfrm>
        </p:spPr>
        <p:txBody>
          <a:bodyPr/>
          <a:lstStyle/>
          <a:p>
            <a:pPr marL="0" indent="0">
              <a:buNone/>
            </a:pPr>
            <a:r>
              <a:rPr lang="en-US" sz="1800" b="1" dirty="0" smtClean="0"/>
              <a:t>NEW RULE</a:t>
            </a:r>
            <a:endParaRPr lang="en-US" sz="1600" dirty="0"/>
          </a:p>
          <a:p>
            <a:pPr>
              <a:spcBef>
                <a:spcPts val="0"/>
              </a:spcBef>
            </a:pPr>
            <a:r>
              <a:rPr lang="en-US" sz="1600" dirty="0" smtClean="0"/>
              <a:t>Gender based claims will no longer be considered valid (changes to definition of political opinion, changes to nexus)</a:t>
            </a:r>
            <a:endParaRPr lang="en-US" sz="1600" dirty="0">
              <a:latin typeface="Calibri" panose="020F0502020204030204" pitchFamily="34" charset="0"/>
            </a:endParaRPr>
          </a:p>
          <a:p>
            <a:pPr>
              <a:spcBef>
                <a:spcPts val="0"/>
              </a:spcBef>
            </a:pPr>
            <a:endParaRPr lang="en-US" sz="1600" dirty="0">
              <a:latin typeface="Calibri" panose="020F0502020204030204" pitchFamily="34" charset="0"/>
            </a:endParaRPr>
          </a:p>
          <a:p>
            <a:pPr marL="0" indent="0">
              <a:spcBef>
                <a:spcPts val="0"/>
              </a:spcBef>
              <a:buNone/>
            </a:pPr>
            <a:endParaRPr lang="en-US" sz="1600" dirty="0">
              <a:latin typeface="Calibri" panose="020F0502020204030204" pitchFamily="34" charset="0"/>
            </a:endParaRPr>
          </a:p>
          <a:p>
            <a:pPr>
              <a:spcBef>
                <a:spcPts val="0"/>
              </a:spcBef>
            </a:pPr>
            <a:r>
              <a:rPr lang="en-US" sz="1600" dirty="0" smtClean="0">
                <a:latin typeface="Calibri" panose="020F0502020204030204" pitchFamily="34" charset="0"/>
              </a:rPr>
              <a:t>Would allow for blanket denials based on a number of </a:t>
            </a:r>
            <a:r>
              <a:rPr lang="en-US" sz="1600" dirty="0">
                <a:solidFill>
                  <a:srgbClr val="000000"/>
                </a:solidFill>
                <a:latin typeface="Calibri" panose="020F0502020204030204" pitchFamily="34" charset="0"/>
              </a:rPr>
              <a:t>circumstances will generally be insufficient to demonstrate </a:t>
            </a:r>
            <a:r>
              <a:rPr lang="en-US" sz="1600" dirty="0" smtClean="0">
                <a:solidFill>
                  <a:srgbClr val="000000"/>
                </a:solidFill>
                <a:latin typeface="Calibri" panose="020F0502020204030204" pitchFamily="34" charset="0"/>
              </a:rPr>
              <a:t>persecution (including where there is interpersonal animus or retribution or where there is “criminal activity”)</a:t>
            </a:r>
            <a:endParaRPr lang="en-US" sz="1600" dirty="0"/>
          </a:p>
          <a:p>
            <a:pPr>
              <a:spcBef>
                <a:spcPts val="0"/>
              </a:spcBef>
            </a:pPr>
            <a:endParaRPr lang="en-US" sz="1600" dirty="0" smtClean="0"/>
          </a:p>
          <a:p>
            <a:pPr>
              <a:spcBef>
                <a:spcPts val="0"/>
              </a:spcBef>
            </a:pPr>
            <a:endParaRPr lang="en-US" sz="1600" dirty="0" smtClean="0"/>
          </a:p>
          <a:p>
            <a:endParaRPr lang="en-US" sz="1600" dirty="0" smtClean="0"/>
          </a:p>
        </p:txBody>
      </p:sp>
      <p:sp>
        <p:nvSpPr>
          <p:cNvPr id="5" name="Slide Number Placeholder 4"/>
          <p:cNvSpPr>
            <a:spLocks noGrp="1"/>
          </p:cNvSpPr>
          <p:nvPr>
            <p:ph type="sldNum" sz="quarter" idx="12"/>
          </p:nvPr>
        </p:nvSpPr>
        <p:spPr/>
        <p:txBody>
          <a:bodyPr/>
          <a:lstStyle/>
          <a:p>
            <a:fld id="{99D6A27F-DE48-4672-BD2C-C19A7F5FF4F9}" type="slidenum">
              <a:rPr lang="en-US" b="1" smtClean="0">
                <a:solidFill>
                  <a:schemeClr val="bg1"/>
                </a:solidFill>
              </a:rPr>
              <a:pPr/>
              <a:t>14</a:t>
            </a:fld>
            <a:endParaRPr lang="en-US" b="1" dirty="0">
              <a:solidFill>
                <a:schemeClr val="bg1"/>
              </a:solidFill>
            </a:endParaRPr>
          </a:p>
        </p:txBody>
      </p:sp>
      <p:sp>
        <p:nvSpPr>
          <p:cNvPr id="6" name="TextBox 5"/>
          <p:cNvSpPr txBox="1"/>
          <p:nvPr/>
        </p:nvSpPr>
        <p:spPr>
          <a:xfrm>
            <a:off x="6172200" y="914400"/>
            <a:ext cx="2895600" cy="5863144"/>
          </a:xfrm>
          <a:prstGeom prst="rect">
            <a:avLst/>
          </a:prstGeom>
          <a:noFill/>
        </p:spPr>
        <p:txBody>
          <a:bodyPr wrap="square" rtlCol="0">
            <a:spAutoFit/>
          </a:bodyPr>
          <a:lstStyle/>
          <a:p>
            <a:pPr>
              <a:spcBef>
                <a:spcPct val="20000"/>
              </a:spcBef>
              <a:buClr>
                <a:srgbClr val="BFBB98"/>
              </a:buClr>
              <a:buFont typeface="Wingdings" panose="05000000000000000000" pitchFamily="2" charset="2"/>
            </a:pPr>
            <a:r>
              <a:rPr lang="en-US" b="1" dirty="0" smtClean="0">
                <a:latin typeface="+mj-lt"/>
              </a:rPr>
              <a:t>IMPACT</a:t>
            </a:r>
            <a:endParaRPr lang="en-US" sz="1600" dirty="0" smtClean="0"/>
          </a:p>
          <a:p>
            <a:pPr marL="285750" indent="-285750">
              <a:buFont typeface="Wingdings" panose="05000000000000000000" pitchFamily="2" charset="2"/>
              <a:buChar char="§"/>
            </a:pPr>
            <a:r>
              <a:rPr lang="en-US" sz="1600" dirty="0" smtClean="0"/>
              <a:t>Women who cannot escape their abusive relationships and are not protected by their governments have no recourse</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smtClean="0"/>
              <a:t>Almost all asylum claims deal with some kind of retribution, or punishment, and </a:t>
            </a:r>
            <a:r>
              <a:rPr lang="en-US" sz="1600" dirty="0">
                <a:latin typeface="Times New Roman" panose="02020603050405020304" pitchFamily="18" charset="0"/>
                <a:ea typeface="Calibri" panose="020F0502020204030204" pitchFamily="34" charset="0"/>
              </a:rPr>
              <a:t>all </a:t>
            </a:r>
            <a:r>
              <a:rPr lang="en-US" sz="1600" dirty="0">
                <a:latin typeface="Calibri" panose="020F0502020204030204" pitchFamily="34" charset="0"/>
                <a:ea typeface="Calibri" panose="020F0502020204030204" pitchFamily="34" charset="0"/>
                <a:cs typeface="Calibri" panose="020F0502020204030204" pitchFamily="34" charset="0"/>
              </a:rPr>
              <a:t>harm that rises to the level of persecution could be characterized as “criminal activity,” since in virtually every country beatings, rape, and threatened murder is criminalized activity. This blanket rule essentially eliminates the ability to grant asylum based on private actor harm</a:t>
            </a:r>
            <a:r>
              <a:rPr lang="en-US" sz="1600" dirty="0">
                <a:latin typeface="Times New Roman" panose="02020603050405020304" pitchFamily="18" charset="0"/>
                <a:ea typeface="Calibri" panose="020F0502020204030204" pitchFamily="34" charset="0"/>
              </a:rPr>
              <a:t>. </a:t>
            </a:r>
            <a:endParaRPr lang="en-US" sz="1600" dirty="0"/>
          </a:p>
          <a:p>
            <a:endParaRPr lang="en-US" sz="1600" dirty="0"/>
          </a:p>
          <a:p>
            <a:endParaRPr lang="en-US" sz="1050" dirty="0"/>
          </a:p>
          <a:p>
            <a:endParaRPr lang="en-US" sz="1050" dirty="0"/>
          </a:p>
        </p:txBody>
      </p:sp>
    </p:spTree>
    <p:extLst>
      <p:ext uri="{BB962C8B-B14F-4D97-AF65-F5344CB8AC3E}">
        <p14:creationId xmlns:p14="http://schemas.microsoft.com/office/powerpoint/2010/main" val="2695190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pPr algn="ctr"/>
            <a:r>
              <a:rPr lang="en-US" dirty="0" smtClean="0"/>
              <a:t>Proposed Changes &amp; Impact</a:t>
            </a:r>
            <a:endParaRPr lang="en-US" dirty="0"/>
          </a:p>
        </p:txBody>
      </p:sp>
      <p:sp>
        <p:nvSpPr>
          <p:cNvPr id="3" name="Content Placeholder 2"/>
          <p:cNvSpPr>
            <a:spLocks noGrp="1"/>
          </p:cNvSpPr>
          <p:nvPr>
            <p:ph sz="half" idx="1"/>
          </p:nvPr>
        </p:nvSpPr>
        <p:spPr>
          <a:xfrm>
            <a:off x="76200" y="914400"/>
            <a:ext cx="3352800" cy="4398819"/>
          </a:xfrm>
        </p:spPr>
        <p:txBody>
          <a:bodyPr/>
          <a:lstStyle/>
          <a:p>
            <a:pPr marL="0" indent="0">
              <a:buNone/>
            </a:pPr>
            <a:r>
              <a:rPr lang="en-US" sz="1800" b="1" dirty="0" smtClean="0"/>
              <a:t>CURRENT LAW</a:t>
            </a:r>
            <a:endParaRPr lang="en-US" sz="1800" dirty="0" smtClean="0"/>
          </a:p>
          <a:p>
            <a:r>
              <a:rPr lang="en-US" sz="1600" dirty="0" smtClean="0"/>
              <a:t>Asylum is a discretionary benefit. Discretion should be based on the totality of circumstances and </a:t>
            </a:r>
            <a:r>
              <a:rPr lang="en-US" sz="1600" dirty="0" smtClean="0">
                <a:solidFill>
                  <a:srgbClr val="000000"/>
                </a:solidFill>
                <a:latin typeface="Calibri" panose="020F0502020204030204" pitchFamily="34" charset="0"/>
              </a:rPr>
              <a:t>past </a:t>
            </a:r>
            <a:r>
              <a:rPr lang="en-US" sz="1600" dirty="0">
                <a:solidFill>
                  <a:srgbClr val="000000"/>
                </a:solidFill>
                <a:latin typeface="Calibri" panose="020F0502020204030204" pitchFamily="34" charset="0"/>
              </a:rPr>
              <a:t>persecution or a strong likelihood of well-founded persecution should generally outweigh all but the most egregious adverse factors. </a:t>
            </a:r>
          </a:p>
          <a:p>
            <a:endParaRPr lang="en-US" sz="1600" dirty="0" smtClean="0"/>
          </a:p>
          <a:p>
            <a:endParaRPr lang="en-US" sz="1600" dirty="0" smtClean="0"/>
          </a:p>
          <a:p>
            <a:pPr marL="0" indent="0">
              <a:buNone/>
            </a:pPr>
            <a:endParaRPr lang="en-US" sz="1600" dirty="0"/>
          </a:p>
          <a:p>
            <a:endParaRPr lang="en-US" sz="1600" dirty="0"/>
          </a:p>
          <a:p>
            <a:r>
              <a:rPr lang="en-US" sz="1600" dirty="0" smtClean="0">
                <a:solidFill>
                  <a:srgbClr val="000000"/>
                </a:solidFill>
                <a:latin typeface="Calibri" panose="020F0502020204030204" pitchFamily="34" charset="0"/>
              </a:rPr>
              <a:t>                         </a:t>
            </a:r>
            <a:endParaRPr lang="en-US" sz="1600" dirty="0">
              <a:solidFill>
                <a:srgbClr val="000000"/>
              </a:solidFill>
              <a:latin typeface="Calibri" panose="020F0502020204030204" pitchFamily="34" charset="0"/>
            </a:endParaRPr>
          </a:p>
          <a:p>
            <a:endParaRPr lang="en-US" sz="1600" dirty="0">
              <a:solidFill>
                <a:srgbClr val="000000"/>
              </a:solidFill>
              <a:latin typeface="Calibri" panose="020F0502020204030204" pitchFamily="34" charset="0"/>
            </a:endParaRPr>
          </a:p>
          <a:p>
            <a:endParaRPr lang="en-US" sz="1600" dirty="0" smtClean="0"/>
          </a:p>
          <a:p>
            <a:endParaRPr lang="en-US" sz="1600" dirty="0"/>
          </a:p>
          <a:p>
            <a:endParaRPr lang="en-US" sz="1600" dirty="0" smtClean="0"/>
          </a:p>
          <a:p>
            <a:endParaRPr lang="en-US" sz="1600" dirty="0" smtClean="0"/>
          </a:p>
          <a:p>
            <a:pPr marL="0" indent="0">
              <a:buNone/>
            </a:pPr>
            <a:endParaRPr lang="en-US" sz="1600" dirty="0"/>
          </a:p>
          <a:p>
            <a:endParaRPr lang="en-US" sz="1800" dirty="0"/>
          </a:p>
          <a:p>
            <a:endParaRPr lang="en-US" sz="1800" dirty="0"/>
          </a:p>
          <a:p>
            <a:endParaRPr lang="en-US" sz="1800" dirty="0" smtClean="0"/>
          </a:p>
          <a:p>
            <a:endParaRPr lang="en-US" sz="1800" dirty="0"/>
          </a:p>
        </p:txBody>
      </p:sp>
      <p:sp>
        <p:nvSpPr>
          <p:cNvPr id="4" name="Content Placeholder 3"/>
          <p:cNvSpPr>
            <a:spLocks noGrp="1"/>
          </p:cNvSpPr>
          <p:nvPr>
            <p:ph sz="half" idx="2"/>
          </p:nvPr>
        </p:nvSpPr>
        <p:spPr>
          <a:xfrm>
            <a:off x="3390900" y="914400"/>
            <a:ext cx="2876550" cy="4505181"/>
          </a:xfrm>
        </p:spPr>
        <p:txBody>
          <a:bodyPr/>
          <a:lstStyle/>
          <a:p>
            <a:pPr marL="0" indent="0">
              <a:buNone/>
            </a:pPr>
            <a:r>
              <a:rPr lang="en-US" sz="1800" b="1" dirty="0" smtClean="0"/>
              <a:t>NEW RULE</a:t>
            </a:r>
            <a:endParaRPr lang="en-US" sz="1600" dirty="0" smtClean="0"/>
          </a:p>
          <a:p>
            <a:pPr marL="0" indent="0">
              <a:buNone/>
            </a:pPr>
            <a:r>
              <a:rPr lang="en-US" sz="1600" dirty="0" smtClean="0"/>
              <a:t>Expands </a:t>
            </a:r>
            <a:r>
              <a:rPr lang="en-US" sz="1600" dirty="0"/>
              <a:t>Bases for Discretionary Denials: Identifies as “significantly adverse” factors to consider in denying an application for asylum even if the applicant is otherwise eligible: </a:t>
            </a:r>
          </a:p>
          <a:p>
            <a:r>
              <a:rPr lang="en-US" sz="1400" dirty="0"/>
              <a:t>(1) unlawful entry to the U.S.; </a:t>
            </a:r>
          </a:p>
          <a:p>
            <a:r>
              <a:rPr lang="en-US" sz="1400" dirty="0"/>
              <a:t>(2) failure to seek asylum in a country through which the asylum seeker transited prior to arriving in the US; </a:t>
            </a:r>
          </a:p>
          <a:p>
            <a:r>
              <a:rPr lang="en-US" sz="1400" dirty="0"/>
              <a:t>(3) use of false or fraudulent documents to enter the U.S.; </a:t>
            </a:r>
          </a:p>
          <a:p>
            <a:r>
              <a:rPr lang="en-US" sz="1400" dirty="0"/>
              <a:t>(4) being unlawfully present in the U.S. for more than a year prior to filing for asylum; </a:t>
            </a:r>
          </a:p>
          <a:p>
            <a:r>
              <a:rPr lang="en-US" sz="1400" dirty="0"/>
              <a:t>(5) for individuals present in the U.S., failing to file taxes.</a:t>
            </a:r>
          </a:p>
          <a:p>
            <a:pPr>
              <a:spcBef>
                <a:spcPts val="0"/>
              </a:spcBef>
            </a:pPr>
            <a:endParaRPr lang="en-US" sz="1600" dirty="0" smtClean="0"/>
          </a:p>
          <a:p>
            <a:pPr>
              <a:spcBef>
                <a:spcPts val="0"/>
              </a:spcBef>
            </a:pPr>
            <a:endParaRPr lang="en-US" sz="1600" dirty="0" smtClean="0"/>
          </a:p>
          <a:p>
            <a:endParaRPr lang="en-US" sz="1600" dirty="0" smtClean="0"/>
          </a:p>
        </p:txBody>
      </p:sp>
      <p:sp>
        <p:nvSpPr>
          <p:cNvPr id="5" name="Slide Number Placeholder 4"/>
          <p:cNvSpPr>
            <a:spLocks noGrp="1"/>
          </p:cNvSpPr>
          <p:nvPr>
            <p:ph type="sldNum" sz="quarter" idx="12"/>
          </p:nvPr>
        </p:nvSpPr>
        <p:spPr/>
        <p:txBody>
          <a:bodyPr/>
          <a:lstStyle/>
          <a:p>
            <a:fld id="{99D6A27F-DE48-4672-BD2C-C19A7F5FF4F9}" type="slidenum">
              <a:rPr lang="en-US" b="1" smtClean="0">
                <a:solidFill>
                  <a:schemeClr val="bg1"/>
                </a:solidFill>
              </a:rPr>
              <a:pPr/>
              <a:t>15</a:t>
            </a:fld>
            <a:endParaRPr lang="en-US" b="1" dirty="0">
              <a:solidFill>
                <a:schemeClr val="bg1"/>
              </a:solidFill>
            </a:endParaRPr>
          </a:p>
        </p:txBody>
      </p:sp>
      <p:sp>
        <p:nvSpPr>
          <p:cNvPr id="6" name="TextBox 5"/>
          <p:cNvSpPr txBox="1"/>
          <p:nvPr/>
        </p:nvSpPr>
        <p:spPr>
          <a:xfrm>
            <a:off x="6362700" y="904875"/>
            <a:ext cx="2552700" cy="5124480"/>
          </a:xfrm>
          <a:prstGeom prst="rect">
            <a:avLst/>
          </a:prstGeom>
          <a:noFill/>
        </p:spPr>
        <p:txBody>
          <a:bodyPr wrap="square" rtlCol="0">
            <a:spAutoFit/>
          </a:bodyPr>
          <a:lstStyle/>
          <a:p>
            <a:pPr>
              <a:spcBef>
                <a:spcPct val="20000"/>
              </a:spcBef>
              <a:buClr>
                <a:srgbClr val="BFBB98"/>
              </a:buClr>
              <a:buFont typeface="Wingdings" panose="05000000000000000000" pitchFamily="2" charset="2"/>
            </a:pPr>
            <a:r>
              <a:rPr lang="en-US" b="1" dirty="0" smtClean="0">
                <a:latin typeface="+mj-lt"/>
              </a:rPr>
              <a:t>IMPACT</a:t>
            </a:r>
            <a:endParaRPr lang="en-US" sz="1600" dirty="0" smtClean="0"/>
          </a:p>
          <a:p>
            <a:r>
              <a:rPr lang="en-US" sz="1600" dirty="0" smtClean="0"/>
              <a:t>Almost every single asylum seeker that arrives to the US through the southern border would be ineligible. Anyone stuck in the metering system or who took more than 14 days to cross Mexico, people that can’t get passports (in some countries women can’t get it without husband’s permission), people who are denied visas, those who are uninformed about immigration or tax laws, persons with severe PTSD, those with changed circumstances </a:t>
            </a:r>
            <a:endParaRPr lang="en-US" sz="1600" dirty="0"/>
          </a:p>
          <a:p>
            <a:endParaRPr lang="en-US" sz="1050" dirty="0"/>
          </a:p>
          <a:p>
            <a:endParaRPr lang="en-US" sz="1050" dirty="0"/>
          </a:p>
        </p:txBody>
      </p:sp>
    </p:spTree>
    <p:extLst>
      <p:ext uri="{BB962C8B-B14F-4D97-AF65-F5344CB8AC3E}">
        <p14:creationId xmlns:p14="http://schemas.microsoft.com/office/powerpoint/2010/main" val="3944040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99D6A27F-DE48-4672-BD2C-C19A7F5FF4F9}" type="slidenum">
              <a:rPr lang="en-US" b="1" smtClean="0">
                <a:solidFill>
                  <a:schemeClr val="bg1"/>
                </a:solidFill>
              </a:rPr>
              <a:pPr/>
              <a:t>16</a:t>
            </a:fld>
            <a:endParaRPr lang="en-US" b="1" dirty="0">
              <a:solidFill>
                <a:schemeClr val="bg1"/>
              </a:solidFill>
            </a:endParaRPr>
          </a:p>
        </p:txBody>
      </p:sp>
      <p:sp>
        <p:nvSpPr>
          <p:cNvPr id="6" name="Title 5"/>
          <p:cNvSpPr>
            <a:spLocks noGrp="1"/>
          </p:cNvSpPr>
          <p:nvPr>
            <p:ph type="title"/>
          </p:nvPr>
        </p:nvSpPr>
        <p:spPr/>
        <p:txBody>
          <a:bodyPr/>
          <a:lstStyle/>
          <a:p>
            <a:pPr algn="ctr"/>
            <a:r>
              <a:rPr lang="en-US" sz="3600" dirty="0" smtClean="0"/>
              <a:t>Changes to Employment Authorization eligibility and procedure</a:t>
            </a:r>
            <a:endParaRPr lang="en-US" sz="3600" dirty="0"/>
          </a:p>
        </p:txBody>
      </p:sp>
      <p:sp>
        <p:nvSpPr>
          <p:cNvPr id="8" name="TextBox 7"/>
          <p:cNvSpPr txBox="1"/>
          <p:nvPr/>
        </p:nvSpPr>
        <p:spPr>
          <a:xfrm>
            <a:off x="1219200" y="1905000"/>
            <a:ext cx="6781800" cy="4708981"/>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solidFill>
                  <a:schemeClr val="tx2"/>
                </a:solidFill>
              </a:rPr>
              <a:t>Applicants must wait 365 days instead of 150 to apply for EAD</a:t>
            </a:r>
          </a:p>
          <a:p>
            <a:pPr marL="285750" indent="-285750">
              <a:buFont typeface="Arial" panose="020B0604020202020204" pitchFamily="34" charset="0"/>
              <a:buChar char="•"/>
            </a:pPr>
            <a:r>
              <a:rPr lang="en-US" sz="2400" dirty="0" smtClean="0">
                <a:solidFill>
                  <a:schemeClr val="tx2"/>
                </a:solidFill>
              </a:rPr>
              <a:t>Prevents asylum applicants who did not file their application within their first year  of arrival to the United States</a:t>
            </a:r>
          </a:p>
          <a:p>
            <a:pPr marL="285750" indent="-285750">
              <a:buFont typeface="Arial" panose="020B0604020202020204" pitchFamily="34" charset="0"/>
              <a:buChar char="•"/>
            </a:pPr>
            <a:r>
              <a:rPr lang="en-US" sz="2400" dirty="0" smtClean="0">
                <a:solidFill>
                  <a:schemeClr val="tx2"/>
                </a:solidFill>
              </a:rPr>
              <a:t>Prevents asylum applicants who entered the United States without inspection</a:t>
            </a:r>
          </a:p>
          <a:p>
            <a:pPr marL="285750" indent="-285750">
              <a:buFont typeface="Arial" panose="020B0604020202020204" pitchFamily="34" charset="0"/>
              <a:buChar char="•"/>
            </a:pPr>
            <a:r>
              <a:rPr lang="en-US" sz="2400" dirty="0" smtClean="0">
                <a:solidFill>
                  <a:schemeClr val="tx2"/>
                </a:solidFill>
              </a:rPr>
              <a:t>Creates additional criminal bars to eligibility</a:t>
            </a:r>
          </a:p>
          <a:p>
            <a:pPr marL="285750" indent="-285750">
              <a:buFont typeface="Arial" panose="020B0604020202020204" pitchFamily="34" charset="0"/>
              <a:buChar char="•"/>
            </a:pPr>
            <a:r>
              <a:rPr lang="en-US" sz="2400" dirty="0" smtClean="0">
                <a:solidFill>
                  <a:schemeClr val="tx2"/>
                </a:solidFill>
              </a:rPr>
              <a:t>Provides for automatic termination of eligibility for denied cases</a:t>
            </a:r>
          </a:p>
          <a:p>
            <a:pPr marL="285750" indent="-285750">
              <a:buFont typeface="Arial" panose="020B0604020202020204" pitchFamily="34" charset="0"/>
              <a:buChar char="•"/>
            </a:pPr>
            <a:r>
              <a:rPr lang="en-US" sz="2400" dirty="0" smtClean="0">
                <a:solidFill>
                  <a:schemeClr val="tx2"/>
                </a:solidFill>
              </a:rPr>
              <a:t>No longer allows for parolee eligibility</a:t>
            </a:r>
          </a:p>
          <a:p>
            <a:pPr marL="285750" indent="-285750">
              <a:buFont typeface="Arial" panose="020B0604020202020204" pitchFamily="34" charset="0"/>
              <a:buChar char="•"/>
            </a:pPr>
            <a:endParaRPr lang="en-US" dirty="0" smtClean="0">
              <a:solidFill>
                <a:srgbClr val="E10267"/>
              </a:solidFill>
            </a:endParaRPr>
          </a:p>
          <a:p>
            <a:pPr marL="285750" indent="-285750">
              <a:buFont typeface="Arial" panose="020B0604020202020204" pitchFamily="34" charset="0"/>
              <a:buChar char="•"/>
            </a:pPr>
            <a:endParaRPr lang="en-US" dirty="0" smtClean="0">
              <a:solidFill>
                <a:srgbClr val="E10267"/>
              </a:solidFill>
            </a:endParaRPr>
          </a:p>
        </p:txBody>
      </p:sp>
    </p:spTree>
    <p:extLst>
      <p:ext uri="{BB962C8B-B14F-4D97-AF65-F5344CB8AC3E}">
        <p14:creationId xmlns:p14="http://schemas.microsoft.com/office/powerpoint/2010/main" val="13763186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r>
              <a:rPr lang="en-US" dirty="0" smtClean="0"/>
              <a:t>All comments must be submitted by 11:59 ET on July 15</a:t>
            </a:r>
            <a:r>
              <a:rPr lang="en-US" baseline="30000" dirty="0" smtClean="0"/>
              <a:t>th</a:t>
            </a:r>
            <a:r>
              <a:rPr lang="en-US" dirty="0" smtClean="0"/>
              <a:t>. </a:t>
            </a:r>
          </a:p>
          <a:p>
            <a:pPr marL="0" indent="0">
              <a:buNone/>
            </a:pPr>
            <a:endParaRPr lang="en-US" dirty="0" smtClean="0"/>
          </a:p>
          <a:p>
            <a:r>
              <a:rPr lang="en-US" dirty="0" smtClean="0"/>
              <a:t>HIAS asks that everyone who wants </a:t>
            </a:r>
            <a:r>
              <a:rPr lang="en-US" dirty="0"/>
              <a:t>to protect our asylum system speak out. </a:t>
            </a:r>
            <a:r>
              <a:rPr lang="en-US" b="1" dirty="0"/>
              <a:t>Make a public </a:t>
            </a:r>
            <a:r>
              <a:rPr lang="en-US" b="1" dirty="0" smtClean="0"/>
              <a:t>comment! </a:t>
            </a:r>
            <a:r>
              <a:rPr lang="en-US" dirty="0" smtClean="0"/>
              <a:t>Before </a:t>
            </a:r>
            <a:r>
              <a:rPr lang="en-US" dirty="0"/>
              <a:t>the proposed changes can be finalized, </a:t>
            </a:r>
            <a:r>
              <a:rPr lang="en-US" u="sng" dirty="0"/>
              <a:t>the administration must review each and every unique comment that they receive;</a:t>
            </a:r>
            <a:r>
              <a:rPr lang="en-US" dirty="0"/>
              <a:t> your comments are important!</a:t>
            </a:r>
          </a:p>
          <a:p>
            <a:endParaRPr lang="en-US" dirty="0"/>
          </a:p>
        </p:txBody>
      </p:sp>
      <p:sp>
        <p:nvSpPr>
          <p:cNvPr id="3" name="Title 2"/>
          <p:cNvSpPr>
            <a:spLocks noGrp="1"/>
          </p:cNvSpPr>
          <p:nvPr>
            <p:ph type="title"/>
          </p:nvPr>
        </p:nvSpPr>
        <p:spPr/>
        <p:txBody>
          <a:bodyPr/>
          <a:lstStyle/>
          <a:p>
            <a:pPr algn="ctr"/>
            <a:r>
              <a:rPr lang="en-US" dirty="0" smtClean="0"/>
              <a:t>Submitting a Comment! </a:t>
            </a:r>
            <a:endParaRPr lang="en-US" dirty="0"/>
          </a:p>
        </p:txBody>
      </p:sp>
    </p:spTree>
    <p:extLst>
      <p:ext uri="{BB962C8B-B14F-4D97-AF65-F5344CB8AC3E}">
        <p14:creationId xmlns:p14="http://schemas.microsoft.com/office/powerpoint/2010/main" val="961779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r>
              <a:rPr lang="en-US" dirty="0" smtClean="0"/>
              <a:t>Don’t let the scope of the proposed regulations scare you!</a:t>
            </a:r>
          </a:p>
          <a:p>
            <a:r>
              <a:rPr lang="en-US" dirty="0" smtClean="0"/>
              <a:t>Your comment does not need to cover everything that the regulations cover. </a:t>
            </a:r>
          </a:p>
          <a:p>
            <a:r>
              <a:rPr lang="en-US" dirty="0" smtClean="0"/>
              <a:t>Use the </a:t>
            </a:r>
            <a:r>
              <a:rPr lang="en-US" dirty="0" smtClean="0"/>
              <a:t>HIAS template at </a:t>
            </a:r>
            <a:r>
              <a:rPr lang="en-US" dirty="0" smtClean="0">
                <a:hlinkClick r:id="rId3"/>
              </a:rPr>
              <a:t>www.hias.org/take-action-new-proposed-asylum-regulations</a:t>
            </a:r>
            <a:r>
              <a:rPr lang="en-US" dirty="0" smtClean="0"/>
              <a:t>.</a:t>
            </a:r>
            <a:endParaRPr lang="en-US" dirty="0" smtClean="0"/>
          </a:p>
          <a:p>
            <a:r>
              <a:rPr lang="en-US" dirty="0" smtClean="0"/>
              <a:t>It also includes the link that you must use to submit your comment.</a:t>
            </a:r>
          </a:p>
          <a:p>
            <a:r>
              <a:rPr lang="en-US" dirty="0" smtClean="0"/>
              <a:t>Questions between now and July 15</a:t>
            </a:r>
            <a:r>
              <a:rPr lang="en-US" baseline="30000" dirty="0" smtClean="0"/>
              <a:t>th</a:t>
            </a:r>
            <a:r>
              <a:rPr lang="en-US" dirty="0" smtClean="0"/>
              <a:t>? Let us know!</a:t>
            </a:r>
            <a:endParaRPr lang="en-US" dirty="0"/>
          </a:p>
        </p:txBody>
      </p:sp>
      <p:sp>
        <p:nvSpPr>
          <p:cNvPr id="3" name="Title 2"/>
          <p:cNvSpPr>
            <a:spLocks noGrp="1"/>
          </p:cNvSpPr>
          <p:nvPr>
            <p:ph type="title"/>
          </p:nvPr>
        </p:nvSpPr>
        <p:spPr/>
        <p:txBody>
          <a:bodyPr/>
          <a:lstStyle/>
          <a:p>
            <a:pPr algn="ctr"/>
            <a:r>
              <a:rPr lang="en-US" dirty="0" smtClean="0"/>
              <a:t>Submitting a Comment!</a:t>
            </a:r>
            <a:endParaRPr lang="en-US" dirty="0"/>
          </a:p>
        </p:txBody>
      </p:sp>
    </p:spTree>
    <p:extLst>
      <p:ext uri="{BB962C8B-B14F-4D97-AF65-F5344CB8AC3E}">
        <p14:creationId xmlns:p14="http://schemas.microsoft.com/office/powerpoint/2010/main" val="8317568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9D6A27F-DE48-4672-BD2C-C19A7F5FF4F9}" type="slidenum">
              <a:rPr lang="en-US" b="1" smtClean="0">
                <a:solidFill>
                  <a:schemeClr val="bg1"/>
                </a:solidFill>
              </a:rPr>
              <a:pPr/>
              <a:t>19</a:t>
            </a:fld>
            <a:endParaRPr lang="en-US" b="1" dirty="0">
              <a:solidFill>
                <a:schemeClr val="bg1"/>
              </a:solidFill>
            </a:endParaRPr>
          </a:p>
        </p:txBody>
      </p:sp>
      <p:sp>
        <p:nvSpPr>
          <p:cNvPr id="4" name="Title 3"/>
          <p:cNvSpPr>
            <a:spLocks noGrp="1"/>
          </p:cNvSpPr>
          <p:nvPr>
            <p:ph type="title"/>
          </p:nvPr>
        </p:nvSpPr>
        <p:spPr>
          <a:xfrm>
            <a:off x="457200" y="278136"/>
            <a:ext cx="8229600" cy="1143000"/>
          </a:xfrm>
        </p:spPr>
        <p:txBody>
          <a:bodyPr/>
          <a:lstStyle/>
          <a:p>
            <a:pPr algn="ctr"/>
            <a:r>
              <a:rPr lang="en-US" dirty="0" smtClean="0">
                <a:solidFill>
                  <a:srgbClr val="E10267"/>
                </a:solidFill>
              </a:rPr>
              <a:t>To ask questions:</a:t>
            </a:r>
            <a:endParaRPr lang="en-US" dirty="0">
              <a:solidFill>
                <a:srgbClr val="E10267"/>
              </a:solidFill>
            </a:endParaRPr>
          </a:p>
        </p:txBody>
      </p:sp>
      <p:sp>
        <p:nvSpPr>
          <p:cNvPr id="7" name="Content Placeholder 6"/>
          <p:cNvSpPr>
            <a:spLocks noGrp="1"/>
          </p:cNvSpPr>
          <p:nvPr>
            <p:ph sz="half" idx="1"/>
          </p:nvPr>
        </p:nvSpPr>
        <p:spPr>
          <a:xfrm>
            <a:off x="685800" y="1421136"/>
            <a:ext cx="8229600" cy="4343400"/>
          </a:xfrm>
        </p:spPr>
        <p:txBody>
          <a:bodyPr/>
          <a:lstStyle/>
          <a:p>
            <a:pPr marL="0" indent="0" algn="ctr">
              <a:buNone/>
            </a:pPr>
            <a:endParaRPr lang="en-US" sz="1800" dirty="0" smtClean="0">
              <a:solidFill>
                <a:srgbClr val="2C5697"/>
              </a:solidFill>
              <a:latin typeface="+mn-lt"/>
            </a:endParaRPr>
          </a:p>
          <a:p>
            <a:pPr marL="0" indent="0" algn="ctr">
              <a:buNone/>
            </a:pPr>
            <a:r>
              <a:rPr lang="en-US" sz="3200" i="1" dirty="0" smtClean="0">
                <a:solidFill>
                  <a:srgbClr val="2C5697"/>
                </a:solidFill>
                <a:latin typeface="+mn-lt"/>
              </a:rPr>
              <a:t>Write a message in the Q&amp;A box at the bottom of the screen.</a:t>
            </a:r>
          </a:p>
          <a:p>
            <a:pPr marL="0" indent="0" algn="ctr">
              <a:buNone/>
            </a:pPr>
            <a:endParaRPr lang="en-US" sz="1800" i="1" dirty="0" smtClean="0">
              <a:solidFill>
                <a:srgbClr val="2C5697"/>
              </a:solidFill>
              <a:latin typeface="+mn-lt"/>
            </a:endParaRPr>
          </a:p>
          <a:p>
            <a:pPr marL="0" indent="0" algn="ctr">
              <a:buNone/>
            </a:pPr>
            <a:r>
              <a:rPr lang="en-US" sz="3200" i="1" dirty="0" smtClean="0">
                <a:solidFill>
                  <a:srgbClr val="2C5697"/>
                </a:solidFill>
                <a:latin typeface="+mn-lt"/>
              </a:rPr>
              <a:t>Or</a:t>
            </a:r>
          </a:p>
          <a:p>
            <a:pPr marL="0" indent="0" algn="ctr">
              <a:buNone/>
            </a:pPr>
            <a:endParaRPr lang="en-US" sz="1600" i="1" dirty="0" smtClean="0">
              <a:solidFill>
                <a:srgbClr val="2C5697"/>
              </a:solidFill>
              <a:latin typeface="+mn-lt"/>
            </a:endParaRPr>
          </a:p>
          <a:p>
            <a:pPr marL="0" indent="0" algn="ctr">
              <a:buNone/>
            </a:pPr>
            <a:r>
              <a:rPr lang="en-US" sz="3200" i="1" dirty="0" smtClean="0">
                <a:solidFill>
                  <a:srgbClr val="2C5697"/>
                </a:solidFill>
                <a:latin typeface="+mn-lt"/>
              </a:rPr>
              <a:t>Email your question to </a:t>
            </a:r>
            <a:r>
              <a:rPr lang="en-US" sz="3200" i="1" dirty="0" smtClean="0">
                <a:solidFill>
                  <a:srgbClr val="2C5697"/>
                </a:solidFill>
                <a:latin typeface="+mn-lt"/>
                <a:hlinkClick r:id="rId3"/>
              </a:rPr>
              <a:t>takeaction@hias.org</a:t>
            </a:r>
            <a:endParaRPr lang="en-US" sz="3200" i="1" dirty="0">
              <a:solidFill>
                <a:srgbClr val="2C5697"/>
              </a:solidFill>
              <a:latin typeface="+mn-lt"/>
            </a:endParaRPr>
          </a:p>
          <a:p>
            <a:pPr marL="0" indent="0">
              <a:buNone/>
            </a:pPr>
            <a:endParaRPr lang="en-US" i="1" dirty="0">
              <a:solidFill>
                <a:srgbClr val="2C5697"/>
              </a:solidFill>
              <a:latin typeface="+mn-lt"/>
            </a:endParaRPr>
          </a:p>
        </p:txBody>
      </p:sp>
    </p:spTree>
    <p:extLst>
      <p:ext uri="{BB962C8B-B14F-4D97-AF65-F5344CB8AC3E}">
        <p14:creationId xmlns:p14="http://schemas.microsoft.com/office/powerpoint/2010/main" val="25067222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43753" y="0"/>
            <a:ext cx="8229600" cy="170329"/>
          </a:xfrm>
        </p:spPr>
        <p:txBody>
          <a:bodyPr/>
          <a:lstStyle/>
          <a:p>
            <a:pPr marL="0" indent="0" algn="ctr">
              <a:buNone/>
            </a:pPr>
            <a:r>
              <a:rPr lang="en-US" sz="8000" b="1" dirty="0" smtClean="0">
                <a:solidFill>
                  <a:srgbClr val="2C5697"/>
                </a:solidFill>
              </a:rPr>
              <a:t>Thank </a:t>
            </a:r>
            <a:r>
              <a:rPr lang="en-US" sz="8000" b="1" dirty="0" smtClean="0">
                <a:solidFill>
                  <a:srgbClr val="2C5697"/>
                </a:solidFill>
              </a:rPr>
              <a:t>You!</a:t>
            </a:r>
          </a:p>
          <a:p>
            <a:pPr marL="0" indent="0" algn="ctr">
              <a:buNone/>
            </a:pPr>
            <a:r>
              <a:rPr lang="en-US" sz="4000" b="1" dirty="0" smtClean="0">
                <a:solidFill>
                  <a:srgbClr val="2C5697"/>
                </a:solidFill>
              </a:rPr>
              <a:t>To </a:t>
            </a:r>
            <a:r>
              <a:rPr lang="en-US" sz="4000" b="1" dirty="0" smtClean="0">
                <a:solidFill>
                  <a:srgbClr val="2C5697"/>
                </a:solidFill>
              </a:rPr>
              <a:t>submit a comment on the regulations:</a:t>
            </a:r>
            <a:br>
              <a:rPr lang="en-US" sz="4000" b="1" dirty="0" smtClean="0">
                <a:solidFill>
                  <a:srgbClr val="2C5697"/>
                </a:solidFill>
              </a:rPr>
            </a:br>
            <a:r>
              <a:rPr lang="en-US" sz="4000" dirty="0" smtClean="0">
                <a:hlinkClick r:id="rId2"/>
              </a:rPr>
              <a:t>www.hias.org/take-action-new-proposed-asylum-regulations</a:t>
            </a:r>
            <a:r>
              <a:rPr lang="en-US" sz="4000" dirty="0" smtClean="0"/>
              <a:t/>
            </a:r>
            <a:br>
              <a:rPr lang="en-US" sz="4000" dirty="0" smtClean="0"/>
            </a:br>
            <a:endParaRPr lang="en-US" sz="4000" b="1" dirty="0" smtClean="0">
              <a:solidFill>
                <a:srgbClr val="2C5697"/>
              </a:solidFill>
            </a:endParaRPr>
          </a:p>
          <a:p>
            <a:pPr marL="0" indent="0" algn="ctr">
              <a:buNone/>
            </a:pPr>
            <a:r>
              <a:rPr lang="en-US" sz="4000" b="1" dirty="0" smtClean="0">
                <a:solidFill>
                  <a:srgbClr val="2C5697"/>
                </a:solidFill>
              </a:rPr>
              <a:t>For other ways to take action, visit hias.org/take-action</a:t>
            </a:r>
            <a:endParaRPr lang="en-US" sz="4000" b="1" dirty="0" smtClean="0">
              <a:solidFill>
                <a:srgbClr val="2C5697"/>
              </a:solidFill>
            </a:endParaRPr>
          </a:p>
          <a:p>
            <a:pPr marL="0" indent="0" algn="ctr">
              <a:buNone/>
            </a:pPr>
            <a:r>
              <a:rPr lang="en-US" sz="3600" b="1" dirty="0" smtClean="0"/>
              <a:t> </a:t>
            </a:r>
            <a:endParaRPr lang="en-US" sz="3600" b="1" dirty="0"/>
          </a:p>
        </p:txBody>
      </p:sp>
      <p:sp>
        <p:nvSpPr>
          <p:cNvPr id="3" name="Slide Number Placeholder 2"/>
          <p:cNvSpPr>
            <a:spLocks noGrp="1"/>
          </p:cNvSpPr>
          <p:nvPr>
            <p:ph type="sldNum" sz="quarter" idx="12"/>
          </p:nvPr>
        </p:nvSpPr>
        <p:spPr/>
        <p:txBody>
          <a:bodyPr/>
          <a:lstStyle/>
          <a:p>
            <a:fld id="{99D6A27F-DE48-4672-BD2C-C19A7F5FF4F9}" type="slidenum">
              <a:rPr lang="en-US" b="1" smtClean="0">
                <a:solidFill>
                  <a:schemeClr val="bg1"/>
                </a:solidFill>
              </a:rPr>
              <a:pPr/>
              <a:t>20</a:t>
            </a:fld>
            <a:endParaRPr lang="en-US" b="1" dirty="0">
              <a:solidFill>
                <a:schemeClr val="bg1"/>
              </a:solidFill>
            </a:endParaRPr>
          </a:p>
        </p:txBody>
      </p:sp>
    </p:spTree>
    <p:extLst>
      <p:ext uri="{BB962C8B-B14F-4D97-AF65-F5344CB8AC3E}">
        <p14:creationId xmlns:p14="http://schemas.microsoft.com/office/powerpoint/2010/main" val="2635682594"/>
      </p:ext>
    </p:extLst>
  </p:cSld>
  <p:clrMapOvr>
    <a:masterClrMapping/>
  </p:clrMapOvr>
  <p:timing>
    <p:tnLst>
      <p:par>
        <p:cTn id="1" dur="indefinite" restart="never" nodeType="tmRoot"/>
      </p:par>
    </p:tnLst>
  </p:timing>
</p:sld>
</file>

<file path=ppt/theme/theme1.xml><?xml version="1.0" encoding="utf-8"?>
<a:theme xmlns:a="http://schemas.openxmlformats.org/drawingml/2006/main" name="05.16 - HIAS_slideshow_template_v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smtClean="0">
            <a:solidFill>
              <a:srgbClr val="E10267"/>
            </a:solidFill>
          </a:defRPr>
        </a:defPPr>
      </a:lstStyle>
    </a:txDef>
  </a:objectDefaults>
  <a:extraClrSchemeLst/>
  <a:extLst>
    <a:ext uri="{05A4C25C-085E-4340-85A3-A5531E510DB2}">
      <thm15:themeFamily xmlns:thm15="http://schemas.microsoft.com/office/thememl/2012/main" name="New PPT template" id="{7E8CAFD6-4584-FF40-B03E-5912043EAD4C}" vid="{42641EAA-090D-5441-9937-3ED8138A08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1AE0255A6BACD429D6956302148F58B" ma:contentTypeVersion="10" ma:contentTypeDescription="Create a new document." ma:contentTypeScope="" ma:versionID="094b90570d4b804992ec180274b14e51">
  <xsd:schema xmlns:xsd="http://www.w3.org/2001/XMLSchema" xmlns:xs="http://www.w3.org/2001/XMLSchema" xmlns:p="http://schemas.microsoft.com/office/2006/metadata/properties" xmlns:ns3="bc1bf879-9298-41d2-9685-462ee3f393c3" targetNamespace="http://schemas.microsoft.com/office/2006/metadata/properties" ma:root="true" ma:fieldsID="7e916074530438d55fe6173d57a980d0" ns3:_="">
    <xsd:import namespace="bc1bf879-9298-41d2-9685-462ee3f393c3"/>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1bf879-9298-41d2-9685-462ee3f393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DF3BD7-0E67-4A3F-820B-280437C2B6EB}">
  <ds:schemaRefs>
    <ds:schemaRef ds:uri="http://purl.org/dc/terms/"/>
    <ds:schemaRef ds:uri="http://schemas.openxmlformats.org/package/2006/metadata/core-properties"/>
    <ds:schemaRef ds:uri="http://schemas.microsoft.com/office/infopath/2007/PartnerControls"/>
    <ds:schemaRef ds:uri="http://www.w3.org/XML/1998/namespace"/>
    <ds:schemaRef ds:uri="http://purl.org/dc/elements/1.1/"/>
    <ds:schemaRef ds:uri="http://schemas.microsoft.com/office/2006/documentManagement/types"/>
    <ds:schemaRef ds:uri="http://purl.org/dc/dcmitype/"/>
    <ds:schemaRef ds:uri="bc1bf879-9298-41d2-9685-462ee3f393c3"/>
    <ds:schemaRef ds:uri="http://schemas.microsoft.com/office/2006/metadata/properties"/>
  </ds:schemaRefs>
</ds:datastoreItem>
</file>

<file path=customXml/itemProps2.xml><?xml version="1.0" encoding="utf-8"?>
<ds:datastoreItem xmlns:ds="http://schemas.openxmlformats.org/officeDocument/2006/customXml" ds:itemID="{624AD7FD-4AE0-47DD-B440-8929DB18C6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1bf879-9298-41d2-9685-462ee3f393c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406D85-EDDA-4B36-BCB8-8E13A39F86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1807</TotalTime>
  <Words>1903</Words>
  <Application>Microsoft Office PowerPoint</Application>
  <PresentationFormat>On-screen Show (4:3)</PresentationFormat>
  <Paragraphs>227</Paragraphs>
  <Slides>20</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GothamBook</vt:lpstr>
      <vt:lpstr>Times New Roman</vt:lpstr>
      <vt:lpstr>Wingdings</vt:lpstr>
      <vt:lpstr>05.16 - HIAS_slideshow_template_v1</vt:lpstr>
      <vt:lpstr>PowerPoint Presentation</vt:lpstr>
      <vt:lpstr>Speakers</vt:lpstr>
      <vt:lpstr>Asylum: Protecting Persecuted Persons</vt:lpstr>
      <vt:lpstr>Asylum: Current Protected Grounds</vt:lpstr>
      <vt:lpstr>PowerPoint Presentation</vt:lpstr>
      <vt:lpstr>Recent Changes to the U.S. Asylum System</vt:lpstr>
      <vt:lpstr>Recent Changes to the U.S. Asylum System</vt:lpstr>
      <vt:lpstr>U.S. Asylum System: COVID-19 Update</vt:lpstr>
      <vt:lpstr>U.S. Asylum System: COVID-19 Update</vt:lpstr>
      <vt:lpstr>Proposed Asylum Regulations</vt:lpstr>
      <vt:lpstr>Proposed Asylum Regulations</vt:lpstr>
      <vt:lpstr>Proposed Changes &amp; Impact</vt:lpstr>
      <vt:lpstr>Proposed Changes &amp; Impact</vt:lpstr>
      <vt:lpstr>Proposed Changes &amp; Impact</vt:lpstr>
      <vt:lpstr>Proposed Changes &amp; Impact</vt:lpstr>
      <vt:lpstr>Changes to Employment Authorization eligibility and procedure</vt:lpstr>
      <vt:lpstr>Submitting a Comment! </vt:lpstr>
      <vt:lpstr>Submitting a Comment!</vt:lpstr>
      <vt:lpstr>To ask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Weiss</dc:creator>
  <cp:lastModifiedBy>Rebecca Kirzner</cp:lastModifiedBy>
  <cp:revision>15</cp:revision>
  <dcterms:created xsi:type="dcterms:W3CDTF">2020-06-23T20:32:33Z</dcterms:created>
  <dcterms:modified xsi:type="dcterms:W3CDTF">2020-07-09T20:50:25Z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0x01010001AE0255A6BACD429D6956302148F58B</vt:lpwstr>
  </property>
</Properties>
</file>